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theme/theme9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27" r:id="rId4"/>
    <p:sldMasterId id="2147485141" r:id="rId5"/>
    <p:sldMasterId id="2147485151" r:id="rId6"/>
    <p:sldMasterId id="2147485148" r:id="rId7"/>
    <p:sldMasterId id="2147485153" r:id="rId8"/>
    <p:sldMasterId id="2147485156" r:id="rId9"/>
    <p:sldMasterId id="2147485159" r:id="rId10"/>
    <p:sldMasterId id="2147485162" r:id="rId11"/>
    <p:sldMasterId id="2147485167" r:id="rId12"/>
    <p:sldMasterId id="2147483660" r:id="rId13"/>
  </p:sldMasterIdLst>
  <p:notesMasterIdLst>
    <p:notesMasterId r:id="rId62"/>
  </p:notesMasterIdLst>
  <p:sldIdLst>
    <p:sldId id="3791" r:id="rId14"/>
    <p:sldId id="3866" r:id="rId15"/>
    <p:sldId id="3876" r:id="rId16"/>
    <p:sldId id="3922" r:id="rId17"/>
    <p:sldId id="3878" r:id="rId18"/>
    <p:sldId id="278" r:id="rId19"/>
    <p:sldId id="3877" r:id="rId20"/>
    <p:sldId id="3879" r:id="rId21"/>
    <p:sldId id="3906" r:id="rId22"/>
    <p:sldId id="3880" r:id="rId23"/>
    <p:sldId id="3911" r:id="rId24"/>
    <p:sldId id="3891" r:id="rId25"/>
    <p:sldId id="3909" r:id="rId26"/>
    <p:sldId id="3890" r:id="rId27"/>
    <p:sldId id="3892" r:id="rId28"/>
    <p:sldId id="3893" r:id="rId29"/>
    <p:sldId id="3895" r:id="rId30"/>
    <p:sldId id="3914" r:id="rId31"/>
    <p:sldId id="3907" r:id="rId32"/>
    <p:sldId id="3908" r:id="rId33"/>
    <p:sldId id="3898" r:id="rId34"/>
    <p:sldId id="3910" r:id="rId35"/>
    <p:sldId id="3899" r:id="rId36"/>
    <p:sldId id="3900" r:id="rId37"/>
    <p:sldId id="3915" r:id="rId38"/>
    <p:sldId id="3901" r:id="rId39"/>
    <p:sldId id="3913" r:id="rId40"/>
    <p:sldId id="3912" r:id="rId41"/>
    <p:sldId id="3905" r:id="rId42"/>
    <p:sldId id="3923" r:id="rId43"/>
    <p:sldId id="3894" r:id="rId44"/>
    <p:sldId id="3881" r:id="rId45"/>
    <p:sldId id="3889" r:id="rId46"/>
    <p:sldId id="3924" r:id="rId47"/>
    <p:sldId id="3925" r:id="rId48"/>
    <p:sldId id="3926" r:id="rId49"/>
    <p:sldId id="3885" r:id="rId50"/>
    <p:sldId id="3927" r:id="rId51"/>
    <p:sldId id="3886" r:id="rId52"/>
    <p:sldId id="3928" r:id="rId53"/>
    <p:sldId id="3888" r:id="rId54"/>
    <p:sldId id="3929" r:id="rId55"/>
    <p:sldId id="3930" r:id="rId56"/>
    <p:sldId id="3904" r:id="rId57"/>
    <p:sldId id="3931" r:id="rId58"/>
    <p:sldId id="3903" r:id="rId59"/>
    <p:sldId id="3932" r:id="rId60"/>
    <p:sldId id="3933" r:id="rId61"/>
  </p:sldIdLst>
  <p:sldSz cx="12192000" cy="68580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C604F7-83FB-41BD-99FD-F62518B50DFD}">
          <p14:sldIdLst>
            <p14:sldId id="3791"/>
            <p14:sldId id="3866"/>
            <p14:sldId id="3876"/>
            <p14:sldId id="3922"/>
            <p14:sldId id="3878"/>
            <p14:sldId id="278"/>
            <p14:sldId id="3877"/>
            <p14:sldId id="3879"/>
            <p14:sldId id="3906"/>
            <p14:sldId id="3880"/>
            <p14:sldId id="3911"/>
            <p14:sldId id="3891"/>
            <p14:sldId id="3909"/>
            <p14:sldId id="3890"/>
            <p14:sldId id="3892"/>
            <p14:sldId id="3893"/>
            <p14:sldId id="3895"/>
            <p14:sldId id="3914"/>
            <p14:sldId id="3907"/>
            <p14:sldId id="3908"/>
            <p14:sldId id="3898"/>
            <p14:sldId id="3910"/>
            <p14:sldId id="3899"/>
            <p14:sldId id="3900"/>
            <p14:sldId id="3915"/>
            <p14:sldId id="3901"/>
            <p14:sldId id="3913"/>
            <p14:sldId id="3912"/>
            <p14:sldId id="3905"/>
            <p14:sldId id="3923"/>
            <p14:sldId id="3894"/>
            <p14:sldId id="3881"/>
            <p14:sldId id="3889"/>
            <p14:sldId id="3924"/>
            <p14:sldId id="3925"/>
            <p14:sldId id="3926"/>
            <p14:sldId id="3885"/>
            <p14:sldId id="3927"/>
            <p14:sldId id="3886"/>
            <p14:sldId id="3928"/>
            <p14:sldId id="3888"/>
            <p14:sldId id="3929"/>
            <p14:sldId id="3930"/>
            <p14:sldId id="3904"/>
            <p14:sldId id="3931"/>
            <p14:sldId id="3903"/>
            <p14:sldId id="3932"/>
            <p14:sldId id="3933"/>
          </p14:sldIdLst>
        </p14:section>
        <p14:section name="Default Section" id="{88908439-4BD6-4153-AB89-3E932D43D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687" userDrawn="1">
          <p15:clr>
            <a:srgbClr val="A4A3A4"/>
          </p15:clr>
        </p15:guide>
        <p15:guide id="2" orient="horz" pos="1106" userDrawn="1">
          <p15:clr>
            <a:srgbClr val="A4A3A4"/>
          </p15:clr>
        </p15:guide>
        <p15:guide id="3" orient="horz" pos="405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304" userDrawn="1">
          <p15:clr>
            <a:srgbClr val="A4A3A4"/>
          </p15:clr>
        </p15:guide>
        <p15:guide id="6" pos="384" userDrawn="1">
          <p15:clr>
            <a:srgbClr val="A4A3A4"/>
          </p15:clr>
        </p15:guide>
        <p15:guide id="7" pos="7375" userDrawn="1">
          <p15:clr>
            <a:srgbClr val="A4A3A4"/>
          </p15:clr>
        </p15:guide>
        <p15:guide id="8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a Xu" initials="LX" lastIdx="1" clrIdx="0">
    <p:extLst>
      <p:ext uri="{19B8F6BF-5375-455C-9EA6-DF929625EA0E}">
        <p15:presenceInfo xmlns:p15="http://schemas.microsoft.com/office/powerpoint/2012/main" userId="S-1-5-21-4286958989-1320403947-2984280511-5539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3C5B7"/>
    <a:srgbClr val="F8D0CC"/>
    <a:srgbClr val="BACC82"/>
    <a:srgbClr val="FFD44B"/>
    <a:srgbClr val="FF9933"/>
    <a:srgbClr val="C6EFCE"/>
    <a:srgbClr val="FFFF00"/>
    <a:srgbClr val="0080AE"/>
    <a:srgbClr val="1C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6C15A-B7B3-1F72-732F-5FE5B5E77CCB}" v="82" dt="2020-04-22T08:09:38.256"/>
    <p1510:client id="{098A7E92-159C-108C-4CFD-AAC151DBDDB0}" v="18" dt="2020-04-23T01:10:33.449"/>
    <p1510:client id="{0B49397C-E45C-4E0A-B111-F6DB1EBC121C}" v="12" dt="2020-04-22T08:10:20.846"/>
    <p1510:client id="{13B89FA7-AB89-3641-255C-81FFFB236B36}" v="4" dt="2020-04-22T07:59:43.523"/>
    <p1510:client id="{17881D3A-2587-85B0-3E18-04E1EC2DDF53}" v="72" dt="2020-04-23T00:12:26.992"/>
    <p1510:client id="{1F029D8B-3D3D-E61C-DD84-ACC61668E255}" v="10" dt="2020-04-22T14:46:37.457"/>
    <p1510:client id="{2A256EB5-2939-4916-923E-5991C86B35B7}" v="62" dt="2020-04-22T13:33:53.422"/>
    <p1510:client id="{2D5B00CC-192B-4101-8046-121C7EA2D372}" v="436" dt="2020-04-22T15:32:16.818"/>
    <p1510:client id="{3C43C635-3274-4D34-8769-DEDB32512AB9}" v="7" dt="2020-04-22T03:18:14.294"/>
    <p1510:client id="{3CA85D54-46A9-2DC5-DF13-5F5243892AFA}" v="30" dt="2020-04-22T11:16:28.594"/>
    <p1510:client id="{50C24046-6B71-4F00-90DB-C0DB97DF7FEF}" v="29" dt="2020-04-23T03:36:08.103"/>
    <p1510:client id="{5755A3B1-810F-F159-1F09-25B44689BD8B}" v="86" dt="2020-04-22T12:53:59.487"/>
    <p1510:client id="{596C2BBD-2377-BB9A-B2FB-065820F90A17}" v="9" dt="2020-04-23T01:59:53.103"/>
    <p1510:client id="{5984D8D0-6B61-BA3E-85E7-5F13548D99CA}" v="23" dt="2020-04-22T09:51:30.462"/>
    <p1510:client id="{5F722841-B130-2AA5-617F-A2B087ABFD45}" v="1" dt="2020-04-22T09:09:50.811"/>
    <p1510:client id="{670E65BA-4F37-439E-94D0-F8A8E60A9981}" v="13" dt="2020-04-22T11:10:06.430"/>
    <p1510:client id="{672340D6-FFFC-F380-8A81-198275E1CF29}" v="11" dt="2020-04-22T09:50:49.839"/>
    <p1510:client id="{6FB706F8-E865-747C-CA78-AC7B090A27CB}" v="50" dt="2020-04-22T09:37:49.596"/>
    <p1510:client id="{71904F53-6192-80B4-B127-5678BDB6C1B9}" v="10" dt="2020-04-22T13:22:12.556"/>
    <p1510:client id="{799E0251-8F8E-1099-0768-1222BE1FEAEC}" v="262" dt="2020-04-22T09:13:05.907"/>
    <p1510:client id="{85023B6A-806D-F76F-E1CF-B8EF1DE3996B}" v="416" dt="2020-04-22T14:44:58.529"/>
    <p1510:client id="{8C4FAB7B-BA1E-6794-74C9-1D84FC9EEDAD}" v="5" dt="2020-04-22T13:33:09.380"/>
    <p1510:client id="{8FC88991-BE2E-F7DB-4886-4548627E52B0}" v="5" dt="2020-04-22T05:58:35.650"/>
    <p1510:client id="{917108E8-F7AA-D5E1-165B-16B48D87879F}" v="7" dt="2020-04-22T15:57:17.793"/>
    <p1510:client id="{985C8B1A-9D2B-D0C8-CACC-18053C5304C8}" v="1" dt="2020-04-22T09:08:50.027"/>
    <p1510:client id="{AE11CE39-8CE9-4996-8A64-6ED18AD5D6BC}" v="35" dt="2020-04-23T01:57:36.841"/>
    <p1510:client id="{B4CE3C3A-0D7A-40D1-B8E3-E0F0A6EF0B09}" v="341" dt="2020-04-22T16:52:48.954"/>
    <p1510:client id="{BA6C864B-8B83-D5C9-60D2-2CFC9EF6E173}" v="20" dt="2020-04-22T12:28:28.913"/>
    <p1510:client id="{BD86805C-20B0-BE4E-CFEB-AC41EA7AEB43}" v="76" dt="2020-04-22T14:36:38.496"/>
    <p1510:client id="{FE8DFE2C-0EB1-D870-F606-DA521EFD8DE7}" v="1" dt="2020-04-22T09:21:26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72"/>
      </p:cViewPr>
      <p:guideLst>
        <p:guide orient="horz" pos="3687"/>
        <p:guide orient="horz" pos="1106"/>
        <p:guide orient="horz" pos="4057"/>
        <p:guide pos="3840"/>
        <p:guide pos="304"/>
        <p:guide pos="384"/>
        <p:guide pos="7375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8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tableStyles" Target="tableStyle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9" Type="http://schemas.openxmlformats.org/officeDocument/2006/relationships/slide" Target="slides/slide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D7A932-F704-43F6-B7D3-632C594CAF0A}" type="doc">
      <dgm:prSet loTypeId="urn:microsoft.com/office/officeart/2005/8/layout/pyramid1#1" loCatId="pyramid" qsTypeId="urn:microsoft.com/office/officeart/2005/8/quickstyle/simple1#1" qsCatId="simple" csTypeId="urn:microsoft.com/office/officeart/2005/8/colors/accent1_2#1" csCatId="accent1" phldr="0"/>
      <dgm:spPr/>
    </dgm:pt>
    <dgm:pt modelId="{5156A48C-64EB-4785-93CA-24B851F61470}">
      <dgm:prSet phldrT="[文本]" phldr="0" custT="1"/>
      <dgm:spPr/>
      <dgm:t>
        <a:bodyPr vert="horz" wrap="square"/>
        <a:lstStyle/>
        <a:p>
          <a:pPr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endParaRPr lang="en-US" altLang="zh-CN" sz="2500"/>
        </a:p>
        <a:p>
          <a:pPr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/>
            <a:t>UI </a:t>
          </a:r>
        </a:p>
        <a:p>
          <a:pPr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/>
            <a:t>Tests</a:t>
          </a:r>
        </a:p>
      </dgm:t>
    </dgm:pt>
    <dgm:pt modelId="{44DD142A-493F-4BD2-8BF5-566820976B60}" type="parTrans" cxnId="{470C928C-C21D-4795-B320-5E438530D7CE}">
      <dgm:prSet/>
      <dgm:spPr/>
    </dgm:pt>
    <dgm:pt modelId="{146660E0-8749-4313-9D04-2720140AB0DB}" type="sibTrans" cxnId="{470C928C-C21D-4795-B320-5E438530D7CE}">
      <dgm:prSet/>
      <dgm:spPr/>
    </dgm:pt>
    <dgm:pt modelId="{689B689F-02D1-462C-8E15-3D296F4269DF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/>
            <a:t>Service Tests</a:t>
          </a:r>
        </a:p>
      </dgm:t>
    </dgm:pt>
    <dgm:pt modelId="{1C0C76FB-2BA4-44B3-A4CE-7105F9AAB60F}" type="parTrans" cxnId="{4F3780A6-F9E3-49DD-8507-F3D289BA179C}">
      <dgm:prSet/>
      <dgm:spPr/>
    </dgm:pt>
    <dgm:pt modelId="{D350E28F-F50D-4107-86F2-D50420ABC3F3}" type="sibTrans" cxnId="{4F3780A6-F9E3-49DD-8507-F3D289BA179C}">
      <dgm:prSet/>
      <dgm:spPr/>
    </dgm:pt>
    <dgm:pt modelId="{59CC0844-7971-42C4-A39E-A72C6724C7CB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/>
            <a:t>Unit Tests</a:t>
          </a:r>
        </a:p>
      </dgm:t>
    </dgm:pt>
    <dgm:pt modelId="{8E9587C0-342B-40B9-AE35-1825D74A9715}" type="parTrans" cxnId="{2F061A32-F401-4483-A98B-84E9CBF0CA02}">
      <dgm:prSet/>
      <dgm:spPr/>
    </dgm:pt>
    <dgm:pt modelId="{530F4CAA-40D8-4C41-848E-AD1ECB08B082}" type="sibTrans" cxnId="{2F061A32-F401-4483-A98B-84E9CBF0CA02}">
      <dgm:prSet/>
      <dgm:spPr/>
    </dgm:pt>
    <dgm:pt modelId="{8517F7A0-1402-4B99-AF53-F54425413A7C}" type="pres">
      <dgm:prSet presAssocID="{40D7A932-F704-43F6-B7D3-632C594CAF0A}" presName="Name0" presStyleCnt="0">
        <dgm:presLayoutVars>
          <dgm:dir/>
          <dgm:animLvl val="lvl"/>
          <dgm:resizeHandles val="exact"/>
        </dgm:presLayoutVars>
      </dgm:prSet>
      <dgm:spPr/>
    </dgm:pt>
    <dgm:pt modelId="{C8259B15-E2AD-4504-B024-E6C02417C749}" type="pres">
      <dgm:prSet presAssocID="{5156A48C-64EB-4785-93CA-24B851F61470}" presName="Name8" presStyleCnt="0"/>
      <dgm:spPr/>
    </dgm:pt>
    <dgm:pt modelId="{AD6D71B4-B4CD-425D-8F41-4F041180B5A5}" type="pres">
      <dgm:prSet presAssocID="{5156A48C-64EB-4785-93CA-24B851F61470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08EA4F-3C85-4487-AE00-CAE9AB23AF13}" type="pres">
      <dgm:prSet presAssocID="{5156A48C-64EB-4785-93CA-24B851F6147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961DA9-5E98-4FA4-BF3C-490FD37073D7}" type="pres">
      <dgm:prSet presAssocID="{689B689F-02D1-462C-8E15-3D296F4269DF}" presName="Name8" presStyleCnt="0"/>
      <dgm:spPr/>
    </dgm:pt>
    <dgm:pt modelId="{B062758B-585A-4490-8407-FEF3B1DB90B9}" type="pres">
      <dgm:prSet presAssocID="{689B689F-02D1-462C-8E15-3D296F4269DF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661384-A28A-4053-8281-AF5C1EBF1EDB}" type="pres">
      <dgm:prSet presAssocID="{689B689F-02D1-462C-8E15-3D296F4269D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6D8E7C-D53A-4BE7-9C19-6F41DFFD9C26}" type="pres">
      <dgm:prSet presAssocID="{59CC0844-7971-42C4-A39E-A72C6724C7CB}" presName="Name8" presStyleCnt="0"/>
      <dgm:spPr/>
    </dgm:pt>
    <dgm:pt modelId="{DABEBFD1-85A7-4430-808F-CFAAD0FA3993}" type="pres">
      <dgm:prSet presAssocID="{59CC0844-7971-42C4-A39E-A72C6724C7CB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4796E5-522F-4AF5-846B-2B1210F0B80F}" type="pres">
      <dgm:prSet presAssocID="{59CC0844-7971-42C4-A39E-A72C6724C7C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541567C-8FAE-4C5D-88E3-A514B2DE1D3E}" type="presOf" srcId="{5156A48C-64EB-4785-93CA-24B851F61470}" destId="{AD6D71B4-B4CD-425D-8F41-4F041180B5A5}" srcOrd="0" destOrd="0" presId="urn:microsoft.com/office/officeart/2005/8/layout/pyramid1#1"/>
    <dgm:cxn modelId="{FFDCE54B-A325-43AA-8020-A4B42F3BE519}" type="presOf" srcId="{59CC0844-7971-42C4-A39E-A72C6724C7CB}" destId="{B74796E5-522F-4AF5-846B-2B1210F0B80F}" srcOrd="1" destOrd="0" presId="urn:microsoft.com/office/officeart/2005/8/layout/pyramid1#1"/>
    <dgm:cxn modelId="{5D8CE6DD-CEC2-4D12-90F2-8A499F2F2290}" type="presOf" srcId="{5156A48C-64EB-4785-93CA-24B851F61470}" destId="{E708EA4F-3C85-4487-AE00-CAE9AB23AF13}" srcOrd="1" destOrd="0" presId="urn:microsoft.com/office/officeart/2005/8/layout/pyramid1#1"/>
    <dgm:cxn modelId="{4F3780A6-F9E3-49DD-8507-F3D289BA179C}" srcId="{40D7A932-F704-43F6-B7D3-632C594CAF0A}" destId="{689B689F-02D1-462C-8E15-3D296F4269DF}" srcOrd="1" destOrd="0" parTransId="{1C0C76FB-2BA4-44B3-A4CE-7105F9AAB60F}" sibTransId="{D350E28F-F50D-4107-86F2-D50420ABC3F3}"/>
    <dgm:cxn modelId="{470C928C-C21D-4795-B320-5E438530D7CE}" srcId="{40D7A932-F704-43F6-B7D3-632C594CAF0A}" destId="{5156A48C-64EB-4785-93CA-24B851F61470}" srcOrd="0" destOrd="0" parTransId="{44DD142A-493F-4BD2-8BF5-566820976B60}" sibTransId="{146660E0-8749-4313-9D04-2720140AB0DB}"/>
    <dgm:cxn modelId="{581CA861-1DD8-49C6-B13D-F7E20BDF14B5}" type="presOf" srcId="{59CC0844-7971-42C4-A39E-A72C6724C7CB}" destId="{DABEBFD1-85A7-4430-808F-CFAAD0FA3993}" srcOrd="0" destOrd="0" presId="urn:microsoft.com/office/officeart/2005/8/layout/pyramid1#1"/>
    <dgm:cxn modelId="{2F061A32-F401-4483-A98B-84E9CBF0CA02}" srcId="{40D7A932-F704-43F6-B7D3-632C594CAF0A}" destId="{59CC0844-7971-42C4-A39E-A72C6724C7CB}" srcOrd="2" destOrd="0" parTransId="{8E9587C0-342B-40B9-AE35-1825D74A9715}" sibTransId="{530F4CAA-40D8-4C41-848E-AD1ECB08B082}"/>
    <dgm:cxn modelId="{CF37FFAF-0415-4C9B-868F-6ECA45024563}" type="presOf" srcId="{689B689F-02D1-462C-8E15-3D296F4269DF}" destId="{49661384-A28A-4053-8281-AF5C1EBF1EDB}" srcOrd="1" destOrd="0" presId="urn:microsoft.com/office/officeart/2005/8/layout/pyramid1#1"/>
    <dgm:cxn modelId="{D5761B76-DAAC-478D-9DF7-D4DCE5D6C70F}" type="presOf" srcId="{40D7A932-F704-43F6-B7D3-632C594CAF0A}" destId="{8517F7A0-1402-4B99-AF53-F54425413A7C}" srcOrd="0" destOrd="0" presId="urn:microsoft.com/office/officeart/2005/8/layout/pyramid1#1"/>
    <dgm:cxn modelId="{3DFCA645-6953-4AD2-87E6-396C079AE7BA}" type="presOf" srcId="{689B689F-02D1-462C-8E15-3D296F4269DF}" destId="{B062758B-585A-4490-8407-FEF3B1DB90B9}" srcOrd="0" destOrd="0" presId="urn:microsoft.com/office/officeart/2005/8/layout/pyramid1#1"/>
    <dgm:cxn modelId="{F72F9DB4-864E-48A5-AD48-533D36318693}" type="presParOf" srcId="{8517F7A0-1402-4B99-AF53-F54425413A7C}" destId="{C8259B15-E2AD-4504-B024-E6C02417C749}" srcOrd="0" destOrd="0" presId="urn:microsoft.com/office/officeart/2005/8/layout/pyramid1#1"/>
    <dgm:cxn modelId="{675019A1-2B2D-4EE0-9159-E4D1FDD59891}" type="presParOf" srcId="{C8259B15-E2AD-4504-B024-E6C02417C749}" destId="{AD6D71B4-B4CD-425D-8F41-4F041180B5A5}" srcOrd="0" destOrd="0" presId="urn:microsoft.com/office/officeart/2005/8/layout/pyramid1#1"/>
    <dgm:cxn modelId="{597F17CE-F6B3-409C-B520-F421F8765D83}" type="presParOf" srcId="{C8259B15-E2AD-4504-B024-E6C02417C749}" destId="{E708EA4F-3C85-4487-AE00-CAE9AB23AF13}" srcOrd="1" destOrd="0" presId="urn:microsoft.com/office/officeart/2005/8/layout/pyramid1#1"/>
    <dgm:cxn modelId="{A4E0E07E-F0A7-41A7-B26C-A3BADFF3DB36}" type="presParOf" srcId="{8517F7A0-1402-4B99-AF53-F54425413A7C}" destId="{3E961DA9-5E98-4FA4-BF3C-490FD37073D7}" srcOrd="1" destOrd="0" presId="urn:microsoft.com/office/officeart/2005/8/layout/pyramid1#1"/>
    <dgm:cxn modelId="{1611D958-0B50-4D38-832C-8BDE0C367523}" type="presParOf" srcId="{3E961DA9-5E98-4FA4-BF3C-490FD37073D7}" destId="{B062758B-585A-4490-8407-FEF3B1DB90B9}" srcOrd="0" destOrd="0" presId="urn:microsoft.com/office/officeart/2005/8/layout/pyramid1#1"/>
    <dgm:cxn modelId="{870AE139-4AFB-4319-A167-F0C0AEFEC058}" type="presParOf" srcId="{3E961DA9-5E98-4FA4-BF3C-490FD37073D7}" destId="{49661384-A28A-4053-8281-AF5C1EBF1EDB}" srcOrd="1" destOrd="0" presId="urn:microsoft.com/office/officeart/2005/8/layout/pyramid1#1"/>
    <dgm:cxn modelId="{D36F9A87-179C-488B-917F-1A538A718DDA}" type="presParOf" srcId="{8517F7A0-1402-4B99-AF53-F54425413A7C}" destId="{F16D8E7C-D53A-4BE7-9C19-6F41DFFD9C26}" srcOrd="2" destOrd="0" presId="urn:microsoft.com/office/officeart/2005/8/layout/pyramid1#1"/>
    <dgm:cxn modelId="{C6B66818-C2B2-4DAE-B5C3-0A8F20FE2CE5}" type="presParOf" srcId="{F16D8E7C-D53A-4BE7-9C19-6F41DFFD9C26}" destId="{DABEBFD1-85A7-4430-808F-CFAAD0FA3993}" srcOrd="0" destOrd="0" presId="urn:microsoft.com/office/officeart/2005/8/layout/pyramid1#1"/>
    <dgm:cxn modelId="{9FAD92F5-B6ED-4D66-BEB3-FC1F1C39C992}" type="presParOf" srcId="{F16D8E7C-D53A-4BE7-9C19-6F41DFFD9C26}" destId="{B74796E5-522F-4AF5-846B-2B1210F0B80F}" srcOrd="1" destOrd="0" presId="urn:microsoft.com/office/officeart/2005/8/layout/pyramid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D71B4-B4CD-425D-8F41-4F041180B5A5}">
      <dsp:nvSpPr>
        <dsp:cNvPr id="0" name=""/>
        <dsp:cNvSpPr/>
      </dsp:nvSpPr>
      <dsp:spPr bwMode="white">
        <a:xfrm>
          <a:off x="1304925" y="0"/>
          <a:ext cx="1304925" cy="1046268"/>
        </a:xfrm>
        <a:prstGeom prst="trapezoid">
          <a:avLst>
            <a:gd name="adj" fmla="val 623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endParaRPr lang="en-US" altLang="zh-CN" sz="2500" kern="1200"/>
        </a:p>
        <a:p>
          <a:pPr lvl="0" algn="ctr" defTabSz="111125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/>
            <a:t>UI </a:t>
          </a:r>
        </a:p>
        <a:p>
          <a:pPr lvl="0" algn="ctr" defTabSz="111125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kern="1200"/>
            <a:t>Tests</a:t>
          </a:r>
        </a:p>
      </dsp:txBody>
      <dsp:txXfrm>
        <a:off x="1304925" y="0"/>
        <a:ext cx="1304925" cy="1046268"/>
      </dsp:txXfrm>
    </dsp:sp>
    <dsp:sp modelId="{B062758B-585A-4490-8407-FEF3B1DB90B9}">
      <dsp:nvSpPr>
        <dsp:cNvPr id="0" name=""/>
        <dsp:cNvSpPr/>
      </dsp:nvSpPr>
      <dsp:spPr bwMode="white">
        <a:xfrm>
          <a:off x="652462" y="1046268"/>
          <a:ext cx="2609850" cy="1046268"/>
        </a:xfrm>
        <a:prstGeom prst="trapezoid">
          <a:avLst>
            <a:gd name="adj" fmla="val 623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/>
            <a:t>Service Tests</a:t>
          </a:r>
        </a:p>
      </dsp:txBody>
      <dsp:txXfrm>
        <a:off x="1109186" y="1046268"/>
        <a:ext cx="1696402" cy="1046268"/>
      </dsp:txXfrm>
    </dsp:sp>
    <dsp:sp modelId="{DABEBFD1-85A7-4430-808F-CFAAD0FA3993}">
      <dsp:nvSpPr>
        <dsp:cNvPr id="0" name=""/>
        <dsp:cNvSpPr/>
      </dsp:nvSpPr>
      <dsp:spPr bwMode="white">
        <a:xfrm>
          <a:off x="0" y="2092536"/>
          <a:ext cx="3914775" cy="1046268"/>
        </a:xfrm>
        <a:prstGeom prst="trapezoid">
          <a:avLst>
            <a:gd name="adj" fmla="val 623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/>
            <a:t>Unit Tests</a:t>
          </a:r>
        </a:p>
      </dsp:txBody>
      <dsp:txXfrm>
        <a:off x="685085" y="2092536"/>
        <a:ext cx="2544603" cy="1046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#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16609" cy="473859"/>
          </a:xfrm>
          <a:prstGeom prst="rect">
            <a:avLst/>
          </a:prstGeom>
        </p:spPr>
        <p:txBody>
          <a:bodyPr vert="horz" lIns="95246" tIns="47623" rIns="95246" bIns="4762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73902" y="1"/>
            <a:ext cx="3116609" cy="473859"/>
          </a:xfrm>
          <a:prstGeom prst="rect">
            <a:avLst/>
          </a:prstGeom>
        </p:spPr>
        <p:txBody>
          <a:bodyPr vert="horz" lIns="95246" tIns="47623" rIns="95246" bIns="4762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fld id="{A5A2E739-73BE-47DC-BBDB-6978BDB3BAF6}" type="datetimeFigureOut">
              <a:rPr lang="en-US"/>
              <a:pPr>
                <a:defRPr/>
              </a:pPr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711200"/>
            <a:ext cx="6318250" cy="3554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46" tIns="47623" rIns="95246" bIns="4762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9217" y="4501662"/>
            <a:ext cx="5753740" cy="4264731"/>
          </a:xfrm>
          <a:prstGeom prst="rect">
            <a:avLst/>
          </a:prstGeom>
        </p:spPr>
        <p:txBody>
          <a:bodyPr vert="horz" lIns="95246" tIns="47623" rIns="95246" bIns="4762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001677"/>
            <a:ext cx="3116609" cy="473859"/>
          </a:xfrm>
          <a:prstGeom prst="rect">
            <a:avLst/>
          </a:prstGeom>
        </p:spPr>
        <p:txBody>
          <a:bodyPr vert="horz" lIns="95246" tIns="47623" rIns="95246" bIns="4762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73902" y="9001677"/>
            <a:ext cx="3116609" cy="473859"/>
          </a:xfrm>
          <a:prstGeom prst="rect">
            <a:avLst/>
          </a:prstGeom>
        </p:spPr>
        <p:txBody>
          <a:bodyPr vert="horz" lIns="95246" tIns="47623" rIns="95246" bIns="4762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fld id="{1E3D4157-2554-413C-A520-29918C139D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76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r>
              <a:rPr lang="en-US"/>
              <a:t> </a:t>
            </a:r>
          </a:p>
          <a:p>
            <a:r>
              <a:rPr lang="en-US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462">
              <a:defRPr/>
            </a:pPr>
            <a:fld id="{1E3D4157-2554-413C-A520-29918C139DFD}" type="slidenum">
              <a:rPr lang="en-US">
                <a:solidFill>
                  <a:prstClr val="black"/>
                </a:solidFill>
                <a:latin typeface="Calibri" panose="020F0502020204030204" pitchFamily="34" charset="0"/>
              </a:rPr>
              <a:pPr defTabSz="952462">
                <a:defRPr/>
              </a:pPr>
              <a:t>2</a:t>
            </a:fld>
            <a:endParaRPr 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219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3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57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72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70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7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81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01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18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7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90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39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59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39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7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57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85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0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00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2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92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3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87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00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78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D4157-2554-413C-A520-29918C139DF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10800000">
            <a:off x="-2" y="-3"/>
            <a:ext cx="12192001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944" y="2727878"/>
            <a:ext cx="5025333" cy="2387600"/>
          </a:xfrm>
        </p:spPr>
        <p:txBody>
          <a:bodyPr anchor="b"/>
          <a:lstStyle>
            <a:lvl1pPr algn="l">
              <a:defRPr sz="60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ORGANIZATION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2944" y="5141116"/>
            <a:ext cx="5358619" cy="30949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 and date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731" y="6012787"/>
            <a:ext cx="1986058" cy="44464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36733" cy="4939469"/>
          </a:xfrm>
          <a:prstGeom prst="rect">
            <a:avLst/>
          </a:prstGeom>
          <a:solidFill>
            <a:srgbClr val="019FC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45294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Schlumberger 4.0 Platforms</a:t>
            </a:r>
          </a:p>
        </p:txBody>
      </p:sp>
    </p:spTree>
    <p:extLst>
      <p:ext uri="{BB962C8B-B14F-4D97-AF65-F5344CB8AC3E}">
        <p14:creationId xmlns:p14="http://schemas.microsoft.com/office/powerpoint/2010/main" val="222929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1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46AE-77D5-4102-B17E-C3DCCCB4D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C22D6-B88F-4569-B110-EFB998F71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37306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225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Section Separator</a:t>
            </a:r>
          </a:p>
        </p:txBody>
      </p:sp>
    </p:spTree>
    <p:extLst>
      <p:ext uri="{BB962C8B-B14F-4D97-AF65-F5344CB8AC3E}">
        <p14:creationId xmlns:p14="http://schemas.microsoft.com/office/powerpoint/2010/main" val="871541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225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Section Separator</a:t>
            </a:r>
          </a:p>
        </p:txBody>
      </p:sp>
    </p:spTree>
    <p:extLst>
      <p:ext uri="{BB962C8B-B14F-4D97-AF65-F5344CB8AC3E}">
        <p14:creationId xmlns:p14="http://schemas.microsoft.com/office/powerpoint/2010/main" val="686621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ADDE-F339-4D51-83C4-BC9274B26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9C650-B65D-4CEF-BEA5-5CE86F19E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66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47E0-82C0-4AD9-A69F-0548B3C3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1FA23-91DB-4FF8-B34A-7BAC846DD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576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E08BE-0386-457D-B4DE-C2DE7A1DE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B9AFE-3028-471A-BC6A-BCD99A2F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31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5" cy="46672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3" y="1341438"/>
            <a:ext cx="5535612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61100" y="1333500"/>
            <a:ext cx="5487988" cy="4508500"/>
          </a:xfrm>
        </p:spPr>
        <p:txBody>
          <a:bodyPr/>
          <a:lstStyle>
            <a:lvl1pPr>
              <a:defRPr lang="en-US" sz="2400" kern="120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lang="en-US" sz="2000" kern="1200" dirty="0" smtClean="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4813" indent="-176213">
              <a:defRPr/>
            </a:lvl3pPr>
            <a:lvl4pPr marL="404813" indent="-176213">
              <a:defRPr/>
            </a:lvl4pPr>
            <a:lvl5pPr marL="404813" indent="-176213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403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chnology Organiz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10800000">
            <a:off x="-2" y="-3"/>
            <a:ext cx="12192001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944" y="2727878"/>
            <a:ext cx="5025333" cy="2387600"/>
          </a:xfrm>
        </p:spPr>
        <p:txBody>
          <a:bodyPr anchor="b"/>
          <a:lstStyle>
            <a:lvl1pPr algn="l">
              <a:defRPr sz="60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ORGANIZATION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2944" y="5141116"/>
            <a:ext cx="5358619" cy="30949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 and date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731" y="6012787"/>
            <a:ext cx="1986058" cy="44464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36733" cy="4939469"/>
          </a:xfrm>
          <a:prstGeom prst="rect">
            <a:avLst/>
          </a:prstGeom>
          <a:solidFill>
            <a:srgbClr val="019FC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45294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4.0 Platforms</a:t>
            </a:r>
          </a:p>
        </p:txBody>
      </p:sp>
    </p:spTree>
    <p:extLst>
      <p:ext uri="{BB962C8B-B14F-4D97-AF65-F5344CB8AC3E}">
        <p14:creationId xmlns:p14="http://schemas.microsoft.com/office/powerpoint/2010/main" val="3437633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Technolog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10800000">
            <a:off x="0" y="17654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8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48985" y="2690438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DIGITAL TECHNLOGY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Technology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26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Technolog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10800000">
            <a:off x="0" y="17654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8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48985" y="2690438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DIGITAL TECHNLOGY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2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Schlumberger 4.0 Platforms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979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1876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451876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ENGINEERING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86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448975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MANUFACTURING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Technology</a:t>
            </a:r>
          </a:p>
        </p:txBody>
      </p:sp>
    </p:spTree>
    <p:extLst>
      <p:ext uri="{BB962C8B-B14F-4D97-AF65-F5344CB8AC3E}">
        <p14:creationId xmlns:p14="http://schemas.microsoft.com/office/powerpoint/2010/main" val="2162132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7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48979" y="2698984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LIFECYCLE MANAGEMENT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9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Technology</a:t>
            </a:r>
          </a:p>
        </p:txBody>
      </p:sp>
    </p:spTree>
    <p:extLst>
      <p:ext uri="{BB962C8B-B14F-4D97-AF65-F5344CB8AC3E}">
        <p14:creationId xmlns:p14="http://schemas.microsoft.com/office/powerpoint/2010/main" val="1748447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chnology Common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27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echnology Common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2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chnology common 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441325"/>
            <a:ext cx="11306174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1"/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1"/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1"/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6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1876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451876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ENGINEERING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8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Schlumberger 4.0 Platforms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1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448975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MANUFACTURING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0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Schlumberger 4.0 Platforms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3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7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48979" y="2698984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LIFECYCLE MANAGEMENT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9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0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Schlumberger 4.0 Platforms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72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914" y="441324"/>
            <a:ext cx="11125200" cy="473075"/>
          </a:xfrm>
        </p:spPr>
        <p:txBody>
          <a:bodyPr anchor="ctr">
            <a:no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63791" y="2654636"/>
            <a:ext cx="6797039" cy="121879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3792" y="4067561"/>
            <a:ext cx="6797038" cy="4840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86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C9002-412D-4E56-B1B1-6EDE5E70B392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8FE1-19D7-430F-8940-24F7C663DF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4" cy="466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1333500"/>
            <a:ext cx="11306175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Schlumberger 4.0 Platforms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SIPCMf5c24668b7df9f9b6a6313ef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85746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8" r:id="rId1"/>
    <p:sldLayoutId id="2147485129" r:id="rId2"/>
    <p:sldLayoutId id="2147485130" r:id="rId3"/>
    <p:sldLayoutId id="2147485131" r:id="rId4"/>
    <p:sldLayoutId id="2147485132" r:id="rId5"/>
    <p:sldLayoutId id="2147485133" r:id="rId6"/>
    <p:sldLayoutId id="2147485136" r:id="rId7"/>
    <p:sldLayoutId id="2147485139" r:id="rId8"/>
    <p:sldLayoutId id="21474851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lang="en-US" sz="24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orient="horz" pos="36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4" cy="466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1333500"/>
            <a:ext cx="11306175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Technology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5F12A73A-9C99-4613-BA91-6933C2FA133E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06531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lang="en-US" sz="24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orient="horz" pos="36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4" cy="466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1333500"/>
            <a:ext cx="11306175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Schlumberger 4.0 Platforms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SIPCMf6334a60b3faf6f682c31f7c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40822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lang="en-US" sz="24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orient="horz" pos="36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169_imageV2z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5" y="6183675"/>
            <a:ext cx="1667718" cy="37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86" y="6058886"/>
            <a:ext cx="724476" cy="457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5603" y="6190940"/>
            <a:ext cx="1658606" cy="37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2896" y="6074307"/>
            <a:ext cx="846208" cy="426720"/>
          </a:xfrm>
          <a:prstGeom prst="rect">
            <a:avLst/>
          </a:prstGeom>
        </p:spPr>
      </p:pic>
      <p:sp>
        <p:nvSpPr>
          <p:cNvPr id="2" name="MSIPCM8acc49c687641f0e2f7de9fe" descr="{&quot;HashCode&quot;:1831732991,&quot;Placement&quot;:&quot;Footer&quot;,&quot;Top&quot;:519.343,&quot;Left&quot;:424.342682,&quot;SlideWidth&quot;:960,&quot;SlideHeight&quot;:540}">
            <a:extLst>
              <a:ext uri="{FF2B5EF4-FFF2-40B4-BE49-F238E27FC236}">
                <a16:creationId xmlns:a16="http://schemas.microsoft.com/office/drawing/2014/main" id="{BAE96AA3-7A69-4C8B-B938-D716B79D6216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8661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8" r:id="rId1"/>
  </p:sldLayoutIdLst>
  <p:txStyles>
    <p:titleStyle>
      <a:lvl1pPr algn="ctr" defTabSz="6096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6" indent="-457206" algn="l" defTabSz="609608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613" indent="-381005" algn="l" defTabSz="609608" rtl="0" eaLnBrk="1" latinLnBrk="0" hangingPunct="1">
        <a:spcBef>
          <a:spcPct val="20000"/>
        </a:spcBef>
        <a:buFont typeface="Arial"/>
        <a:buChar char="–"/>
        <a:defRPr sz="3734" kern="1200">
          <a:solidFill>
            <a:schemeClr val="tx1"/>
          </a:solidFill>
          <a:latin typeface="+mn-lt"/>
          <a:ea typeface="+mn-ea"/>
          <a:cs typeface="+mn-cs"/>
        </a:defRPr>
      </a:lvl2pPr>
      <a:lvl3pPr marL="1524019" indent="-304804" algn="l" defTabSz="6096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27" indent="-304804" algn="l" defTabSz="609608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5" indent="-304804" algn="l" defTabSz="609608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-6350" y="-6350"/>
            <a:ext cx="12198351" cy="6864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064481"/>
              </a:gs>
              <a:gs pos="100000">
                <a:srgbClr val="020733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309563" hangingPunct="0"/>
            <a:endParaRPr lang="en-US" sz="21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anose="020F0502020204030204" pitchFamily="34" charset="0"/>
              <a:sym typeface="Gill Sans" charset="0"/>
            </a:endParaRPr>
          </a:p>
        </p:txBody>
      </p:sp>
      <p:sp>
        <p:nvSpPr>
          <p:cNvPr id="3" name="MSIPCM860b4adb9e6ceb6ca0d414f7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30635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9" r:id="rId1"/>
  </p:sldLayoutIdLst>
  <p:hf hdr="0" ftr="0" dt="0"/>
  <p:txStyles>
    <p:titleStyle>
      <a:lvl1pPr algn="ctr" defTabSz="309563" rtl="0" fontAlgn="base" hangingPunct="0">
        <a:spcBef>
          <a:spcPct val="0"/>
        </a:spcBef>
        <a:spcAft>
          <a:spcPct val="0"/>
        </a:spcAft>
        <a:defRPr sz="4425" kern="1200">
          <a:solidFill>
            <a:srgbClr val="000000"/>
          </a:solidFill>
          <a:latin typeface="+mj-lt"/>
          <a:ea typeface="+mj-ea"/>
          <a:cs typeface="+mj-cs"/>
          <a:sym typeface="Gill Sans" charset="0"/>
        </a:defRPr>
      </a:lvl1pPr>
      <a:lvl2pPr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2pPr>
      <a:lvl3pPr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3pPr>
      <a:lvl4pPr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4pPr>
      <a:lvl5pPr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5pPr>
      <a:lvl6pPr marL="171450"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6pPr>
      <a:lvl7pPr marL="342900"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7pPr>
      <a:lvl8pPr marL="514350"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8pPr>
      <a:lvl9pPr marL="685800"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9pPr>
    </p:titleStyle>
    <p:bodyStyle>
      <a:lvl1pPr marL="333375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1pPr>
      <a:lvl2pPr marL="500063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2pPr>
      <a:lvl3pPr marL="666750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3pPr>
      <a:lvl4pPr marL="833438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4pPr>
      <a:lvl5pPr marL="1000125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-6350" y="-6350"/>
            <a:ext cx="12198351" cy="6864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064481"/>
              </a:gs>
              <a:gs pos="100000">
                <a:srgbClr val="020733"/>
              </a:gs>
            </a:gsLst>
            <a:lin ang="540000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309563" hangingPunct="0"/>
            <a:endParaRPr lang="en-US" sz="21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panose="020F0502020204030204" pitchFamily="34" charset="0"/>
              <a:sym typeface="Gill Sans" charset="0"/>
            </a:endParaRPr>
          </a:p>
        </p:txBody>
      </p:sp>
      <p:sp>
        <p:nvSpPr>
          <p:cNvPr id="3" name="MSIPCMa2c64309aada4f3aef74f11b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276474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4" r:id="rId1"/>
  </p:sldLayoutIdLst>
  <p:hf hdr="0" ftr="0" dt="0"/>
  <p:txStyles>
    <p:titleStyle>
      <a:lvl1pPr algn="ctr" defTabSz="309563" rtl="0" fontAlgn="base" hangingPunct="0">
        <a:spcBef>
          <a:spcPct val="0"/>
        </a:spcBef>
        <a:spcAft>
          <a:spcPct val="0"/>
        </a:spcAft>
        <a:defRPr sz="4425" kern="1200">
          <a:solidFill>
            <a:srgbClr val="000000"/>
          </a:solidFill>
          <a:latin typeface="+mj-lt"/>
          <a:ea typeface="+mj-ea"/>
          <a:cs typeface="+mj-cs"/>
          <a:sym typeface="Gill Sans" charset="0"/>
        </a:defRPr>
      </a:lvl1pPr>
      <a:lvl2pPr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2pPr>
      <a:lvl3pPr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3pPr>
      <a:lvl4pPr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4pPr>
      <a:lvl5pPr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5pPr>
      <a:lvl6pPr marL="171450"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6pPr>
      <a:lvl7pPr marL="342900"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7pPr>
      <a:lvl8pPr marL="514350"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8pPr>
      <a:lvl9pPr marL="685800" algn="ctr" defTabSz="309563" rtl="0" fontAlgn="base" hangingPunct="0">
        <a:spcBef>
          <a:spcPct val="0"/>
        </a:spcBef>
        <a:spcAft>
          <a:spcPct val="0"/>
        </a:spcAft>
        <a:defRPr sz="4425">
          <a:solidFill>
            <a:srgbClr val="000000"/>
          </a:solidFill>
          <a:latin typeface="Gill Sans" charset="0"/>
          <a:ea typeface="Gill Sans" charset="0"/>
          <a:cs typeface="Gill Sans" charset="0"/>
          <a:sym typeface="Gill Sans" charset="0"/>
        </a:defRPr>
      </a:lvl9pPr>
    </p:titleStyle>
    <p:bodyStyle>
      <a:lvl1pPr marL="333375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1pPr>
      <a:lvl2pPr marL="500063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2pPr>
      <a:lvl3pPr marL="666750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3pPr>
      <a:lvl4pPr marL="833438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4pPr>
      <a:lvl5pPr marL="1000125" indent="-214313" algn="l" defTabSz="309563" rtl="0" fontAlgn="base" hangingPunct="0">
        <a:spcBef>
          <a:spcPts val="2550"/>
        </a:spcBef>
        <a:spcAft>
          <a:spcPct val="0"/>
        </a:spcAft>
        <a:buSzPct val="171000"/>
        <a:buChar char="•"/>
        <a:defRPr sz="2175" kern="1200">
          <a:solidFill>
            <a:srgbClr val="000000"/>
          </a:solidFill>
          <a:latin typeface="+mn-lt"/>
          <a:ea typeface="+mn-ea"/>
          <a:cs typeface="+mn-cs"/>
          <a:sym typeface="Gill Sans" charset="0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169_imageV2z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5" y="6183675"/>
            <a:ext cx="1667718" cy="37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86" y="6058886"/>
            <a:ext cx="724476" cy="457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5603" y="6190940"/>
            <a:ext cx="1658606" cy="37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2896" y="6074307"/>
            <a:ext cx="846208" cy="426720"/>
          </a:xfrm>
          <a:prstGeom prst="rect">
            <a:avLst/>
          </a:prstGeom>
        </p:spPr>
      </p:pic>
      <p:sp>
        <p:nvSpPr>
          <p:cNvPr id="2" name="MSIPCM8acc49c687641f0e2f7de9fe" descr="{&quot;HashCode&quot;:1831732991,&quot;Placement&quot;:&quot;Footer&quot;,&quot;Top&quot;:519.343,&quot;Left&quot;:424.342682,&quot;SlideWidth&quot;:960,&quot;SlideHeight&quot;:540}">
            <a:extLst>
              <a:ext uri="{FF2B5EF4-FFF2-40B4-BE49-F238E27FC236}">
                <a16:creationId xmlns:a16="http://schemas.microsoft.com/office/drawing/2014/main" id="{BAE96AA3-7A69-4C8B-B938-D716B79D6216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52959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1" r:id="rId1"/>
  </p:sldLayoutIdLst>
  <p:txStyles>
    <p:titleStyle>
      <a:lvl1pPr algn="ctr" defTabSz="6096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6" indent="-457206" algn="l" defTabSz="609608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613" indent="-381005" algn="l" defTabSz="609608" rtl="0" eaLnBrk="1" latinLnBrk="0" hangingPunct="1">
        <a:spcBef>
          <a:spcPct val="20000"/>
        </a:spcBef>
        <a:buFont typeface="Arial"/>
        <a:buChar char="–"/>
        <a:defRPr sz="3734" kern="1200">
          <a:solidFill>
            <a:schemeClr val="tx1"/>
          </a:solidFill>
          <a:latin typeface="+mn-lt"/>
          <a:ea typeface="+mn-ea"/>
          <a:cs typeface="+mn-cs"/>
        </a:defRPr>
      </a:lvl2pPr>
      <a:lvl3pPr marL="1524019" indent="-304804" algn="l" defTabSz="6096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27" indent="-304804" algn="l" defTabSz="609608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5" indent="-304804" algn="l" defTabSz="609608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169_imageV2z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5" y="6183675"/>
            <a:ext cx="1667718" cy="37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86" y="6058886"/>
            <a:ext cx="724476" cy="457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5603" y="6190940"/>
            <a:ext cx="1658606" cy="37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2896" y="6074307"/>
            <a:ext cx="846208" cy="426720"/>
          </a:xfrm>
          <a:prstGeom prst="rect">
            <a:avLst/>
          </a:prstGeom>
        </p:spPr>
      </p:pic>
      <p:sp>
        <p:nvSpPr>
          <p:cNvPr id="2" name="MSIPCM8acc49c687641f0e2f7de9fe" descr="{&quot;HashCode&quot;:1831732991,&quot;Placement&quot;:&quot;Footer&quot;,&quot;Top&quot;:519.343,&quot;Left&quot;:424.342682,&quot;SlideWidth&quot;:960,&quot;SlideHeight&quot;:540}">
            <a:extLst>
              <a:ext uri="{FF2B5EF4-FFF2-40B4-BE49-F238E27FC236}">
                <a16:creationId xmlns:a16="http://schemas.microsoft.com/office/drawing/2014/main" id="{BAE96AA3-7A69-4C8B-B938-D716B79D6216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237260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5" r:id="rId1"/>
  </p:sldLayoutIdLst>
  <p:txStyles>
    <p:titleStyle>
      <a:lvl1pPr algn="ctr" defTabSz="6096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6" indent="-457206" algn="l" defTabSz="609608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613" indent="-381005" algn="l" defTabSz="609608" rtl="0" eaLnBrk="1" latinLnBrk="0" hangingPunct="1">
        <a:spcBef>
          <a:spcPct val="20000"/>
        </a:spcBef>
        <a:buFont typeface="Arial"/>
        <a:buChar char="–"/>
        <a:defRPr sz="3734" kern="1200">
          <a:solidFill>
            <a:schemeClr val="tx1"/>
          </a:solidFill>
          <a:latin typeface="+mn-lt"/>
          <a:ea typeface="+mn-ea"/>
          <a:cs typeface="+mn-cs"/>
        </a:defRPr>
      </a:lvl2pPr>
      <a:lvl3pPr marL="1524019" indent="-304804" algn="l" defTabSz="6096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27" indent="-304804" algn="l" defTabSz="609608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5" indent="-304804" algn="l" defTabSz="609608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169_imageV2z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5" y="6183675"/>
            <a:ext cx="1667718" cy="37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86" y="6058886"/>
            <a:ext cx="724476" cy="457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5603" y="6190940"/>
            <a:ext cx="1658606" cy="37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2896" y="6074307"/>
            <a:ext cx="846208" cy="426720"/>
          </a:xfrm>
          <a:prstGeom prst="rect">
            <a:avLst/>
          </a:prstGeom>
        </p:spPr>
      </p:pic>
      <p:sp>
        <p:nvSpPr>
          <p:cNvPr id="2" name="MSIPCM904b4866a7b80aecd3983070" descr="{&quot;HashCode&quot;:1831732991,&quot;Placement&quot;:&quot;Footer&quot;,&quot;Top&quot;:519.343,&quot;Left&quot;:424.342682,&quot;SlideWidth&quot;:960,&quot;SlideHeight&quot;:540}">
            <a:extLst>
              <a:ext uri="{FF2B5EF4-FFF2-40B4-BE49-F238E27FC236}">
                <a16:creationId xmlns:a16="http://schemas.microsoft.com/office/drawing/2014/main" id="{9840FA06-382E-4BD7-BF4E-A14B02906469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73386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3" r:id="rId1"/>
  </p:sldLayoutIdLst>
  <p:txStyles>
    <p:titleStyle>
      <a:lvl1pPr algn="ctr" defTabSz="6096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6" indent="-457206" algn="l" defTabSz="609608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613" indent="-381005" algn="l" defTabSz="609608" rtl="0" eaLnBrk="1" latinLnBrk="0" hangingPunct="1">
        <a:spcBef>
          <a:spcPct val="20000"/>
        </a:spcBef>
        <a:buFont typeface="Arial"/>
        <a:buChar char="–"/>
        <a:defRPr sz="3734" kern="1200">
          <a:solidFill>
            <a:schemeClr val="tx1"/>
          </a:solidFill>
          <a:latin typeface="+mn-lt"/>
          <a:ea typeface="+mn-ea"/>
          <a:cs typeface="+mn-cs"/>
        </a:defRPr>
      </a:lvl2pPr>
      <a:lvl3pPr marL="1524019" indent="-304804" algn="l" defTabSz="60960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27" indent="-304804" algn="l" defTabSz="609608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5" indent="-304804" algn="l" defTabSz="609608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4" cy="466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1333500"/>
            <a:ext cx="11306175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Schlumberger 4.0 Platforms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SIPCMef824ddcb15d1795ba1f066c" descr="{&quot;HashCode&quot;:1831732991,&quot;Placement&quot;:&quot;Footer&quot;,&quot;Top&quot;:519.343,&quot;Left&quot;:424.342682,&quot;SlideWidth&quot;:960,&quot;SlideHeight&quot;:540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394620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lang="en-US" sz="24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orient="horz" pos="36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tm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tm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jzhang182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github.com/Archangelxzy/Csharp--/blob/master/ReadNote.m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84" y="2083948"/>
            <a:ext cx="10275241" cy="2387600"/>
          </a:xfrm>
        </p:spPr>
        <p:txBody>
          <a:bodyPr/>
          <a:lstStyle/>
          <a:p>
            <a:r>
              <a:rPr lang="en-US" dirty="0">
                <a:latin typeface="Arial Narrow"/>
              </a:rPr>
              <a:t>2020 BGC FO </a:t>
            </a:r>
            <a:br>
              <a:rPr lang="en-US" dirty="0">
                <a:latin typeface="Arial Narrow"/>
              </a:rPr>
            </a:br>
            <a:r>
              <a:rPr lang="en-US" dirty="0">
                <a:latin typeface="Arial Narrow"/>
              </a:rPr>
              <a:t>Learning </a:t>
            </a:r>
            <a:r>
              <a:rPr lang="en-US" altLang="zh-CN" dirty="0">
                <a:latin typeface="Arial Narrow"/>
              </a:rPr>
              <a:t>Review</a:t>
            </a:r>
            <a:r>
              <a:rPr lang="en-US" sz="2400" dirty="0">
                <a:latin typeface="Arial Narrow"/>
              </a:rPr>
              <a:t>– Apr.28.2020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BB35656-E8B4-4F33-B21B-CC5C42D4DBED}"/>
              </a:ext>
            </a:extLst>
          </p:cNvPr>
          <p:cNvSpPr txBox="1">
            <a:spLocks/>
          </p:cNvSpPr>
          <p:nvPr/>
        </p:nvSpPr>
        <p:spPr>
          <a:xfrm>
            <a:off x="451876" y="5078038"/>
            <a:ext cx="7066833" cy="7639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1980"/>
              </a:lnSpc>
              <a:spcBef>
                <a:spcPts val="1000"/>
              </a:spcBef>
              <a:buFont typeface="Arial"/>
              <a:buNone/>
              <a:defRPr lang="en-US" sz="1600" kern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lang="en-US" sz="2000" kern="1200" dirty="0" smtClean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lang="en-US" sz="2000" kern="1200" dirty="0" smtClean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lang="en-US" sz="2000" kern="1200" dirty="0" smtClean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lang="en-US" sz="2000" kern="12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LIU Lin, XU </a:t>
            </a:r>
            <a:r>
              <a:rPr lang="en-US" dirty="0" err="1"/>
              <a:t>Ziyuan</a:t>
            </a:r>
            <a:r>
              <a:rPr lang="en-US" dirty="0"/>
              <a:t>, ZHANG </a:t>
            </a:r>
            <a:r>
              <a:rPr lang="en-US" dirty="0" err="1"/>
              <a:t>Shishi</a:t>
            </a:r>
            <a:r>
              <a:rPr lang="en-US" dirty="0"/>
              <a:t>, ZHANG Jialong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Mentor: QIU Yue(Grace)</a:t>
            </a:r>
          </a:p>
        </p:txBody>
      </p:sp>
    </p:spTree>
    <p:extLst>
      <p:ext uri="{BB962C8B-B14F-4D97-AF65-F5344CB8AC3E}">
        <p14:creationId xmlns:p14="http://schemas.microsoft.com/office/powerpoint/2010/main" val="2767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7B138-05A3-4D9E-B1F8-916BD2DE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 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E30B1-C8F7-4738-A025-AA3B0881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198" y="1341438"/>
            <a:ext cx="8497890" cy="4500562"/>
          </a:xfrm>
        </p:spPr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XU </a:t>
            </a:r>
            <a:r>
              <a:rPr lang="en-US" altLang="zh-CN" b="1" dirty="0" err="1"/>
              <a:t>Ziyuan</a:t>
            </a:r>
            <a:r>
              <a:rPr lang="en-US" altLang="zh-CN" b="1" dirty="0"/>
              <a:t> </a:t>
            </a:r>
            <a:r>
              <a:rPr lang="zh-CN" altLang="en-US" b="1" dirty="0"/>
              <a:t>（徐梓源）</a:t>
            </a:r>
            <a:endParaRPr lang="en-US" altLang="zh-CN" b="1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2017-2020 </a:t>
            </a:r>
            <a:r>
              <a:rPr lang="en-US" altLang="zh-CN" dirty="0" err="1"/>
              <a:t>Beihang</a:t>
            </a:r>
            <a:r>
              <a:rPr lang="en-US" altLang="zh-CN" dirty="0"/>
              <a:t> University Computer Science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2014-2015 Baker Hughes FE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2010-2014 China University of Petroleum (Beijing) Petroleum engineering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56C497-19AD-4D3B-9772-81C66207B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DC0F6A-C559-42AF-9DA7-17D7525B2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1341439"/>
            <a:ext cx="2513648" cy="335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7B138-05A3-4D9E-B1F8-916BD2DE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E30B1-C8F7-4738-A025-AA3B0881D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Stage key points: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Console application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Coding standards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Object-oriented programming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Model-View Separation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test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56C497-19AD-4D3B-9772-81C66207B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85C80-9620-4DD5-8AA6-7242FBE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783E-2A96-4B5A-96C0-025ED568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</p:spPr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Well Trajectory Visualization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Console application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Well trajectory consists of series of 3D points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Calculate three orthographic projections of trajectory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Using txt file to output graph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 ‘+’ to represent data points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 ‘O’ for the maximum curvature point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 ‘\’ ‘/’ ‘|’ ‘-’ to indicate trajectory shape between two points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Annotate point’s coordinates beside the point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F1CA-463C-4670-A17F-6CEDCF64A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7C0171-BCC8-4DE5-BF19-CFE87C7D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28" y="914398"/>
            <a:ext cx="1672988" cy="5234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D8E8F7-1E29-4753-913C-E153BA554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192" y="914398"/>
            <a:ext cx="1102323" cy="52345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E7A5C1-4467-46C1-98CE-2395F0124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733" y="914398"/>
            <a:ext cx="1291353" cy="523459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AF46BF60-99B7-47C5-ADE2-9AE50F32332D}"/>
              </a:ext>
            </a:extLst>
          </p:cNvPr>
          <p:cNvSpPr/>
          <p:nvPr/>
        </p:nvSpPr>
        <p:spPr>
          <a:xfrm>
            <a:off x="8657034" y="3149600"/>
            <a:ext cx="521940" cy="558800"/>
          </a:xfrm>
          <a:prstGeom prst="rightArrow">
            <a:avLst/>
          </a:prstGeom>
          <a:solidFill>
            <a:schemeClr val="accent5">
              <a:lumMod val="50000"/>
              <a:alpha val="46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85C80-9620-4DD5-8AA6-7242FBE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783E-2A96-4B5A-96C0-025ED568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Well Trajectory Visualization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Geometry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Three orthographic view projection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Image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Drawing trajectory’s three-view profile in text file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convert and scaling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Change direction of projection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test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F1CA-463C-4670-A17F-6CEDCF64A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9A4979-45FF-4E7C-B71C-308C8C1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94" y="914399"/>
            <a:ext cx="1714649" cy="5364945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00F7C5-B162-4604-BC3D-3BE8664B5393}"/>
              </a:ext>
            </a:extLst>
          </p:cNvPr>
          <p:cNvGrpSpPr/>
          <p:nvPr/>
        </p:nvGrpSpPr>
        <p:grpSpPr>
          <a:xfrm>
            <a:off x="7911500" y="948219"/>
            <a:ext cx="1860573" cy="903555"/>
            <a:chOff x="7745245" y="1070202"/>
            <a:chExt cx="1860573" cy="90355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C22E55F-B4AC-4604-96E1-2D0D38656A0F}"/>
                </a:ext>
              </a:extLst>
            </p:cNvPr>
            <p:cNvSpPr/>
            <p:nvPr/>
          </p:nvSpPr>
          <p:spPr>
            <a:xfrm>
              <a:off x="7745245" y="1070202"/>
              <a:ext cx="1860573" cy="90355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Point3D</a:t>
              </a:r>
              <a:endParaRPr lang="zh-CN" altLang="en-US" dirty="0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8DAAA8D-58D8-4B0D-8C2C-89E379B1CDCE}"/>
                </a:ext>
              </a:extLst>
            </p:cNvPr>
            <p:cNvSpPr/>
            <p:nvPr/>
          </p:nvSpPr>
          <p:spPr>
            <a:xfrm>
              <a:off x="7872984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x</a:t>
              </a:r>
              <a:endParaRPr lang="zh-CN" altLang="en-US" sz="800" dirty="0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43EFCACA-092E-48E4-9C1A-FAA5BF8387B8}"/>
                </a:ext>
              </a:extLst>
            </p:cNvPr>
            <p:cNvSpPr/>
            <p:nvPr/>
          </p:nvSpPr>
          <p:spPr>
            <a:xfrm>
              <a:off x="8439307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y</a:t>
              </a:r>
              <a:endParaRPr lang="zh-CN" altLang="en-US" sz="800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E2849A0-98D1-4508-ACDB-EC6DE5A029F8}"/>
                </a:ext>
              </a:extLst>
            </p:cNvPr>
            <p:cNvSpPr/>
            <p:nvPr/>
          </p:nvSpPr>
          <p:spPr>
            <a:xfrm>
              <a:off x="9005630" y="1609713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z</a:t>
              </a:r>
              <a:endParaRPr lang="zh-CN" altLang="en-US" sz="800" dirty="0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6461958A-FA2E-4EF6-876A-408B9921C992}"/>
              </a:ext>
            </a:extLst>
          </p:cNvPr>
          <p:cNvSpPr/>
          <p:nvPr/>
        </p:nvSpPr>
        <p:spPr>
          <a:xfrm>
            <a:off x="5802094" y="1036320"/>
            <a:ext cx="1714649" cy="12801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CADA059-0D2C-4579-9948-B0E806525D95}"/>
              </a:ext>
            </a:extLst>
          </p:cNvPr>
          <p:cNvCxnSpPr/>
          <p:nvPr/>
        </p:nvCxnSpPr>
        <p:spPr>
          <a:xfrm>
            <a:off x="7516743" y="1100328"/>
            <a:ext cx="3947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8CD06AD-7589-48F3-8944-8E0C5278DD4C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9448329" y="1851774"/>
            <a:ext cx="0" cy="8600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8C385C80-9620-4DD5-8AA6-7242FBE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783E-2A96-4B5A-96C0-025ED568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Well Trajectory Visualization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Geometry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Three orthographic view projection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Image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Drawing trajectory’s three-view profile in text file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convert and scaling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Change direction of projection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test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F1CA-463C-4670-A17F-6CEDCF64A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9A4979-45FF-4E7C-B71C-308C8C1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94" y="914399"/>
            <a:ext cx="1714649" cy="53649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58E3A51-5F98-41D2-A693-E6AB71338880}"/>
              </a:ext>
            </a:extLst>
          </p:cNvPr>
          <p:cNvSpPr/>
          <p:nvPr/>
        </p:nvSpPr>
        <p:spPr>
          <a:xfrm>
            <a:off x="5802094" y="1036320"/>
            <a:ext cx="1714649" cy="524302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00F7C5-B162-4604-BC3D-3BE8664B5393}"/>
              </a:ext>
            </a:extLst>
          </p:cNvPr>
          <p:cNvGrpSpPr/>
          <p:nvPr/>
        </p:nvGrpSpPr>
        <p:grpSpPr>
          <a:xfrm>
            <a:off x="7911500" y="948219"/>
            <a:ext cx="1860573" cy="903555"/>
            <a:chOff x="7745245" y="1070202"/>
            <a:chExt cx="1860573" cy="90355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C22E55F-B4AC-4604-96E1-2D0D38656A0F}"/>
                </a:ext>
              </a:extLst>
            </p:cNvPr>
            <p:cNvSpPr/>
            <p:nvPr/>
          </p:nvSpPr>
          <p:spPr>
            <a:xfrm>
              <a:off x="7745245" y="1070202"/>
              <a:ext cx="1860573" cy="90355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Point3D</a:t>
              </a:r>
              <a:endParaRPr lang="zh-CN" altLang="en-US" dirty="0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8DAAA8D-58D8-4B0D-8C2C-89E379B1CDCE}"/>
                </a:ext>
              </a:extLst>
            </p:cNvPr>
            <p:cNvSpPr/>
            <p:nvPr/>
          </p:nvSpPr>
          <p:spPr>
            <a:xfrm>
              <a:off x="7872984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x</a:t>
              </a:r>
              <a:endParaRPr lang="zh-CN" altLang="en-US" sz="800" dirty="0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43EFCACA-092E-48E4-9C1A-FAA5BF8387B8}"/>
                </a:ext>
              </a:extLst>
            </p:cNvPr>
            <p:cNvSpPr/>
            <p:nvPr/>
          </p:nvSpPr>
          <p:spPr>
            <a:xfrm>
              <a:off x="8439307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y</a:t>
              </a:r>
              <a:endParaRPr lang="zh-CN" altLang="en-US" sz="800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E2849A0-98D1-4508-ACDB-EC6DE5A029F8}"/>
                </a:ext>
              </a:extLst>
            </p:cNvPr>
            <p:cNvSpPr/>
            <p:nvPr/>
          </p:nvSpPr>
          <p:spPr>
            <a:xfrm>
              <a:off x="9005630" y="1609713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z</a:t>
              </a:r>
              <a:endParaRPr lang="zh-CN" altLang="en-US" sz="800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EB41C1B-0A70-427D-9567-DA424283AC1A}"/>
              </a:ext>
            </a:extLst>
          </p:cNvPr>
          <p:cNvGrpSpPr/>
          <p:nvPr/>
        </p:nvGrpSpPr>
        <p:grpSpPr>
          <a:xfrm>
            <a:off x="7910383" y="2205848"/>
            <a:ext cx="1915995" cy="1284112"/>
            <a:chOff x="7717536" y="1091500"/>
            <a:chExt cx="1915995" cy="1284112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BECE567-1429-480C-8840-892BFD8620F0}"/>
                </a:ext>
              </a:extLst>
            </p:cNvPr>
            <p:cNvSpPr/>
            <p:nvPr/>
          </p:nvSpPr>
          <p:spPr>
            <a:xfrm>
              <a:off x="7717536" y="1091500"/>
              <a:ext cx="1915995" cy="1284112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Trajectory3D</a:t>
              </a:r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C5AF3554-913D-4238-8A73-1218E8550404}"/>
                </a:ext>
              </a:extLst>
            </p:cNvPr>
            <p:cNvSpPr/>
            <p:nvPr/>
          </p:nvSpPr>
          <p:spPr>
            <a:xfrm>
              <a:off x="7872983" y="159747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point3D_0</a:t>
              </a:r>
              <a:endParaRPr lang="zh-CN" altLang="en-US" sz="800" dirty="0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E71EEAAD-6092-4559-8428-D3B3B50A4AC7}"/>
                </a:ext>
              </a:extLst>
            </p:cNvPr>
            <p:cNvSpPr/>
            <p:nvPr/>
          </p:nvSpPr>
          <p:spPr>
            <a:xfrm>
              <a:off x="8439306" y="159747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point3D_1</a:t>
              </a:r>
              <a:endParaRPr lang="zh-CN" altLang="en-US" sz="800" dirty="0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A718AE98-9FE1-4326-BE61-C525F46ECB63}"/>
                </a:ext>
              </a:extLst>
            </p:cNvPr>
            <p:cNvSpPr/>
            <p:nvPr/>
          </p:nvSpPr>
          <p:spPr>
            <a:xfrm>
              <a:off x="9005629" y="159747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point3D_2</a:t>
              </a:r>
              <a:endParaRPr lang="zh-CN" altLang="en-US" sz="800" dirty="0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7B8EFCFA-E322-4B99-A407-CAA417534179}"/>
                </a:ext>
              </a:extLst>
            </p:cNvPr>
            <p:cNvSpPr/>
            <p:nvPr/>
          </p:nvSpPr>
          <p:spPr>
            <a:xfrm>
              <a:off x="7872983" y="2035059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point3D_3</a:t>
              </a:r>
              <a:endParaRPr lang="zh-CN" altLang="en-US" sz="800" dirty="0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249F36B1-5D8D-4202-8AEB-72BA93F06052}"/>
                </a:ext>
              </a:extLst>
            </p:cNvPr>
            <p:cNvSpPr/>
            <p:nvPr/>
          </p:nvSpPr>
          <p:spPr>
            <a:xfrm>
              <a:off x="9005629" y="2035059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point3D_n</a:t>
              </a:r>
              <a:endParaRPr lang="zh-CN" altLang="en-US" sz="800" dirty="0"/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67FFBDBD-5A23-4F55-BC53-074F3DC7BD71}"/>
                </a:ext>
              </a:extLst>
            </p:cNvPr>
            <p:cNvSpPr/>
            <p:nvPr/>
          </p:nvSpPr>
          <p:spPr>
            <a:xfrm>
              <a:off x="8439306" y="2038894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……</a:t>
              </a:r>
              <a:endParaRPr lang="zh-CN" altLang="en-US" sz="800" dirty="0"/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385EA10-8122-4DF8-BBF4-463869A4E77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516743" y="2847904"/>
            <a:ext cx="393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0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2C1FED3-989B-4A13-AF19-6786C27718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1559210" y="1851774"/>
            <a:ext cx="0" cy="862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8606F453-8DFE-49B6-9BA5-BE2962DF6678}"/>
              </a:ext>
            </a:extLst>
          </p:cNvPr>
          <p:cNvCxnSpPr>
            <a:stCxn id="28" idx="3"/>
            <a:endCxn id="40" idx="1"/>
          </p:cNvCxnSpPr>
          <p:nvPr/>
        </p:nvCxnSpPr>
        <p:spPr>
          <a:xfrm>
            <a:off x="9772073" y="1399997"/>
            <a:ext cx="8079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8CD06AD-7589-48F3-8944-8E0C5278DD4C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9448329" y="1851774"/>
            <a:ext cx="0" cy="8600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385EA10-8122-4DF8-BBF4-463869A4E77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516743" y="2847904"/>
            <a:ext cx="393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8C385C80-9620-4DD5-8AA6-7242FBE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783E-2A96-4B5A-96C0-025ED568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Well Trajectory Visualization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Geometry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Three orthographic view projection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Image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Drawing trajectory’s three-view profile in text file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convert and scaling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Change direction of projection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test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F1CA-463C-4670-A17F-6CEDCF64A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9A4979-45FF-4E7C-B71C-308C8C1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94" y="914399"/>
            <a:ext cx="1714649" cy="53649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58E3A51-5F98-41D2-A693-E6AB71338880}"/>
              </a:ext>
            </a:extLst>
          </p:cNvPr>
          <p:cNvSpPr/>
          <p:nvPr/>
        </p:nvSpPr>
        <p:spPr>
          <a:xfrm>
            <a:off x="5802094" y="1036320"/>
            <a:ext cx="1714649" cy="524302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00F7C5-B162-4604-BC3D-3BE8664B5393}"/>
              </a:ext>
            </a:extLst>
          </p:cNvPr>
          <p:cNvGrpSpPr/>
          <p:nvPr/>
        </p:nvGrpSpPr>
        <p:grpSpPr>
          <a:xfrm>
            <a:off x="7911500" y="948219"/>
            <a:ext cx="1860573" cy="903555"/>
            <a:chOff x="7745245" y="1070202"/>
            <a:chExt cx="1860573" cy="90355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C22E55F-B4AC-4604-96E1-2D0D38656A0F}"/>
                </a:ext>
              </a:extLst>
            </p:cNvPr>
            <p:cNvSpPr/>
            <p:nvPr/>
          </p:nvSpPr>
          <p:spPr>
            <a:xfrm>
              <a:off x="7745245" y="1070202"/>
              <a:ext cx="1860573" cy="90355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Point3D</a:t>
              </a:r>
              <a:endParaRPr lang="zh-CN" altLang="en-US" dirty="0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8DAAA8D-58D8-4B0D-8C2C-89E379B1CDCE}"/>
                </a:ext>
              </a:extLst>
            </p:cNvPr>
            <p:cNvSpPr/>
            <p:nvPr/>
          </p:nvSpPr>
          <p:spPr>
            <a:xfrm>
              <a:off x="7872984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x</a:t>
              </a:r>
              <a:endParaRPr lang="zh-CN" altLang="en-US" sz="800" dirty="0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43EFCACA-092E-48E4-9C1A-FAA5BF8387B8}"/>
                </a:ext>
              </a:extLst>
            </p:cNvPr>
            <p:cNvSpPr/>
            <p:nvPr/>
          </p:nvSpPr>
          <p:spPr>
            <a:xfrm>
              <a:off x="8439307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y</a:t>
              </a:r>
              <a:endParaRPr lang="zh-CN" altLang="en-US" sz="800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E2849A0-98D1-4508-ACDB-EC6DE5A029F8}"/>
                </a:ext>
              </a:extLst>
            </p:cNvPr>
            <p:cNvSpPr/>
            <p:nvPr/>
          </p:nvSpPr>
          <p:spPr>
            <a:xfrm>
              <a:off x="9005630" y="1609713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z</a:t>
              </a:r>
              <a:endParaRPr lang="zh-CN" altLang="en-US" sz="800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CF4C7A8-6AA5-46D7-AAE3-3C519B9B70F2}"/>
              </a:ext>
            </a:extLst>
          </p:cNvPr>
          <p:cNvGrpSpPr/>
          <p:nvPr/>
        </p:nvGrpSpPr>
        <p:grpSpPr>
          <a:xfrm>
            <a:off x="10580053" y="948219"/>
            <a:ext cx="1296774" cy="903555"/>
            <a:chOff x="7745246" y="1070202"/>
            <a:chExt cx="1296774" cy="903555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B3EE9E5-2F39-4D85-B1EA-B16FB5C19345}"/>
                </a:ext>
              </a:extLst>
            </p:cNvPr>
            <p:cNvSpPr/>
            <p:nvPr/>
          </p:nvSpPr>
          <p:spPr>
            <a:xfrm>
              <a:off x="7745246" y="1070202"/>
              <a:ext cx="1296774" cy="90355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Point2D</a:t>
              </a:r>
              <a:endParaRPr lang="zh-CN" altLang="en-US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CC2CD4A-4872-40F4-B4E1-3AA69DC74568}"/>
                </a:ext>
              </a:extLst>
            </p:cNvPr>
            <p:cNvSpPr/>
            <p:nvPr/>
          </p:nvSpPr>
          <p:spPr>
            <a:xfrm>
              <a:off x="7872984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x</a:t>
              </a:r>
              <a:endParaRPr lang="zh-CN" altLang="en-US" sz="80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D124664A-DA2D-402C-886C-BB3B658A466E}"/>
                </a:ext>
              </a:extLst>
            </p:cNvPr>
            <p:cNvSpPr/>
            <p:nvPr/>
          </p:nvSpPr>
          <p:spPr>
            <a:xfrm>
              <a:off x="8439307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y</a:t>
              </a:r>
              <a:endParaRPr lang="zh-CN" altLang="en-US" sz="800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FA263C5-BB6C-4B78-94CD-1A1181742235}"/>
              </a:ext>
            </a:extLst>
          </p:cNvPr>
          <p:cNvGrpSpPr/>
          <p:nvPr/>
        </p:nvGrpSpPr>
        <p:grpSpPr>
          <a:xfrm>
            <a:off x="10016255" y="2208183"/>
            <a:ext cx="1915993" cy="1281775"/>
            <a:chOff x="7717536" y="1091500"/>
            <a:chExt cx="1915993" cy="1281775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C5D666A4-44CE-4FDE-B431-7AD1381D20DD}"/>
                </a:ext>
              </a:extLst>
            </p:cNvPr>
            <p:cNvSpPr/>
            <p:nvPr/>
          </p:nvSpPr>
          <p:spPr>
            <a:xfrm>
              <a:off x="7717536" y="1091500"/>
              <a:ext cx="1915993" cy="128177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Trajectory2D</a:t>
              </a:r>
              <a:endParaRPr lang="zh-CN" altLang="en-US" dirty="0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2445523D-C132-41B1-9AE6-1E7AC3F0B005}"/>
                </a:ext>
              </a:extLst>
            </p:cNvPr>
            <p:cNvSpPr/>
            <p:nvPr/>
          </p:nvSpPr>
          <p:spPr>
            <a:xfrm>
              <a:off x="7872984" y="1597470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point2D_0</a:t>
              </a:r>
              <a:endParaRPr lang="zh-CN" altLang="en-US" sz="800" dirty="0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F77865CF-9131-431F-A98A-2B693E6A4FEE}"/>
                </a:ext>
              </a:extLst>
            </p:cNvPr>
            <p:cNvSpPr/>
            <p:nvPr/>
          </p:nvSpPr>
          <p:spPr>
            <a:xfrm>
              <a:off x="8439307" y="1597470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point2D_1</a:t>
              </a:r>
              <a:endParaRPr lang="zh-CN" altLang="en-US" sz="800" dirty="0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6B29A484-44C0-40C9-8430-137BDC661B3D}"/>
                </a:ext>
              </a:extLst>
            </p:cNvPr>
            <p:cNvSpPr/>
            <p:nvPr/>
          </p:nvSpPr>
          <p:spPr>
            <a:xfrm>
              <a:off x="9005630" y="1597470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point2D_2</a:t>
              </a:r>
              <a:endParaRPr lang="zh-CN" altLang="en-US" sz="8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6E4A2EA3-702C-4272-B2E1-328E9B3D1441}"/>
                </a:ext>
              </a:extLst>
            </p:cNvPr>
            <p:cNvSpPr/>
            <p:nvPr/>
          </p:nvSpPr>
          <p:spPr>
            <a:xfrm>
              <a:off x="7872984" y="2035059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point2D_3</a:t>
              </a:r>
              <a:endParaRPr lang="zh-CN" altLang="en-US" sz="800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F5E4B6C9-4957-4CBC-BB2A-8EA66F8C8F8A}"/>
                </a:ext>
              </a:extLst>
            </p:cNvPr>
            <p:cNvSpPr/>
            <p:nvPr/>
          </p:nvSpPr>
          <p:spPr>
            <a:xfrm>
              <a:off x="9005630" y="2035059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point2D_n</a:t>
              </a:r>
              <a:endParaRPr lang="zh-CN" altLang="en-US" sz="800" dirty="0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B5FC5148-6385-4F90-BA43-530493F50E2E}"/>
                </a:ext>
              </a:extLst>
            </p:cNvPr>
            <p:cNvSpPr/>
            <p:nvPr/>
          </p:nvSpPr>
          <p:spPr>
            <a:xfrm>
              <a:off x="8439307" y="2038894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……</a:t>
              </a:r>
              <a:endParaRPr lang="zh-CN" altLang="en-US" sz="800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EB41C1B-0A70-427D-9567-DA424283AC1A}"/>
              </a:ext>
            </a:extLst>
          </p:cNvPr>
          <p:cNvGrpSpPr/>
          <p:nvPr/>
        </p:nvGrpSpPr>
        <p:grpSpPr>
          <a:xfrm>
            <a:off x="7910383" y="2205848"/>
            <a:ext cx="1915995" cy="1284112"/>
            <a:chOff x="7717536" y="1091500"/>
            <a:chExt cx="1915995" cy="1284112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BECE567-1429-480C-8840-892BFD8620F0}"/>
                </a:ext>
              </a:extLst>
            </p:cNvPr>
            <p:cNvSpPr/>
            <p:nvPr/>
          </p:nvSpPr>
          <p:spPr>
            <a:xfrm>
              <a:off x="7717536" y="1091500"/>
              <a:ext cx="1915995" cy="1284112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Trajectory3D</a:t>
              </a:r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C5AF3554-913D-4238-8A73-1218E8550404}"/>
                </a:ext>
              </a:extLst>
            </p:cNvPr>
            <p:cNvSpPr/>
            <p:nvPr/>
          </p:nvSpPr>
          <p:spPr>
            <a:xfrm>
              <a:off x="7872983" y="159747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point3D_0</a:t>
              </a:r>
              <a:endParaRPr lang="zh-CN" altLang="en-US" sz="800" dirty="0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E71EEAAD-6092-4559-8428-D3B3B50A4AC7}"/>
                </a:ext>
              </a:extLst>
            </p:cNvPr>
            <p:cNvSpPr/>
            <p:nvPr/>
          </p:nvSpPr>
          <p:spPr>
            <a:xfrm>
              <a:off x="8439306" y="159747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point3D_1</a:t>
              </a:r>
              <a:endParaRPr lang="zh-CN" altLang="en-US" sz="800" dirty="0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A718AE98-9FE1-4326-BE61-C525F46ECB63}"/>
                </a:ext>
              </a:extLst>
            </p:cNvPr>
            <p:cNvSpPr/>
            <p:nvPr/>
          </p:nvSpPr>
          <p:spPr>
            <a:xfrm>
              <a:off x="9005629" y="159747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point3D_2</a:t>
              </a:r>
              <a:endParaRPr lang="zh-CN" altLang="en-US" sz="800" dirty="0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7B8EFCFA-E322-4B99-A407-CAA417534179}"/>
                </a:ext>
              </a:extLst>
            </p:cNvPr>
            <p:cNvSpPr/>
            <p:nvPr/>
          </p:nvSpPr>
          <p:spPr>
            <a:xfrm>
              <a:off x="7872983" y="2035059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point3D_3</a:t>
              </a:r>
              <a:endParaRPr lang="zh-CN" altLang="en-US" sz="800" dirty="0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249F36B1-5D8D-4202-8AEB-72BA93F06052}"/>
                </a:ext>
              </a:extLst>
            </p:cNvPr>
            <p:cNvSpPr/>
            <p:nvPr/>
          </p:nvSpPr>
          <p:spPr>
            <a:xfrm>
              <a:off x="9005629" y="2035059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point3D_n</a:t>
              </a:r>
              <a:endParaRPr lang="zh-CN" altLang="en-US" sz="800" dirty="0"/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67FFBDBD-5A23-4F55-BC53-074F3DC7BD71}"/>
                </a:ext>
              </a:extLst>
            </p:cNvPr>
            <p:cNvSpPr/>
            <p:nvPr/>
          </p:nvSpPr>
          <p:spPr>
            <a:xfrm>
              <a:off x="8439306" y="2038894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……</a:t>
              </a:r>
              <a:endParaRPr lang="zh-CN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26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2C1FED3-989B-4A13-AF19-6786C2771874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1559210" y="1851774"/>
            <a:ext cx="0" cy="862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8606F453-8DFE-49B6-9BA5-BE2962DF6678}"/>
              </a:ext>
            </a:extLst>
          </p:cNvPr>
          <p:cNvCxnSpPr>
            <a:cxnSpLocks/>
            <a:stCxn id="28" idx="3"/>
            <a:endCxn id="40" idx="1"/>
          </p:cNvCxnSpPr>
          <p:nvPr/>
        </p:nvCxnSpPr>
        <p:spPr>
          <a:xfrm>
            <a:off x="9772073" y="1399997"/>
            <a:ext cx="8079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8CD06AD-7589-48F3-8944-8E0C5278DD4C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9448329" y="1851774"/>
            <a:ext cx="0" cy="8600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385EA10-8122-4DF8-BBF4-463869A4E77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516743" y="2847904"/>
            <a:ext cx="3936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2DCDCC2-9FE9-4120-8B91-2765414D2013}"/>
              </a:ext>
            </a:extLst>
          </p:cNvPr>
          <p:cNvCxnSpPr>
            <a:cxnSpLocks/>
          </p:cNvCxnSpPr>
          <p:nvPr/>
        </p:nvCxnSpPr>
        <p:spPr>
          <a:xfrm flipH="1">
            <a:off x="11559210" y="3368258"/>
            <a:ext cx="9137" cy="5956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4D88B01-DFFB-4C75-8601-B1AD9FF1D3A2}"/>
              </a:ext>
            </a:extLst>
          </p:cNvPr>
          <p:cNvCxnSpPr>
            <a:cxnSpLocks/>
            <a:endCxn id="82" idx="3"/>
          </p:cNvCxnSpPr>
          <p:nvPr/>
        </p:nvCxnSpPr>
        <p:spPr>
          <a:xfrm flipH="1">
            <a:off x="9953560" y="4558972"/>
            <a:ext cx="5339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8C385C80-9620-4DD5-8AA6-7242FBE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783E-2A96-4B5A-96C0-025ED568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Well Trajectory Visualization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Geometry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Three orthographic view projection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Image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Drawing trajectory’s three-view profile in text file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convert and scaling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Change direction of projection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test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F1CA-463C-4670-A17F-6CEDCF64A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9A4979-45FF-4E7C-B71C-308C8C1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94" y="914399"/>
            <a:ext cx="1714649" cy="53649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58E3A51-5F98-41D2-A693-E6AB71338880}"/>
              </a:ext>
            </a:extLst>
          </p:cNvPr>
          <p:cNvSpPr/>
          <p:nvPr/>
        </p:nvSpPr>
        <p:spPr>
          <a:xfrm>
            <a:off x="5802094" y="1036320"/>
            <a:ext cx="1714649" cy="524302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00F7C5-B162-4604-BC3D-3BE8664B5393}"/>
              </a:ext>
            </a:extLst>
          </p:cNvPr>
          <p:cNvGrpSpPr/>
          <p:nvPr/>
        </p:nvGrpSpPr>
        <p:grpSpPr>
          <a:xfrm>
            <a:off x="7911500" y="948219"/>
            <a:ext cx="1860573" cy="903555"/>
            <a:chOff x="7745245" y="1070202"/>
            <a:chExt cx="1860573" cy="90355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C22E55F-B4AC-4604-96E1-2D0D38656A0F}"/>
                </a:ext>
              </a:extLst>
            </p:cNvPr>
            <p:cNvSpPr/>
            <p:nvPr/>
          </p:nvSpPr>
          <p:spPr>
            <a:xfrm>
              <a:off x="7745245" y="1070202"/>
              <a:ext cx="1860573" cy="90355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Point3D</a:t>
              </a:r>
              <a:endParaRPr lang="zh-CN" altLang="en-US" dirty="0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8DAAA8D-58D8-4B0D-8C2C-89E379B1CDCE}"/>
                </a:ext>
              </a:extLst>
            </p:cNvPr>
            <p:cNvSpPr/>
            <p:nvPr/>
          </p:nvSpPr>
          <p:spPr>
            <a:xfrm>
              <a:off x="7872984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x</a:t>
              </a:r>
              <a:endParaRPr lang="zh-CN" altLang="en-US" sz="800" dirty="0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43EFCACA-092E-48E4-9C1A-FAA5BF8387B8}"/>
                </a:ext>
              </a:extLst>
            </p:cNvPr>
            <p:cNvSpPr/>
            <p:nvPr/>
          </p:nvSpPr>
          <p:spPr>
            <a:xfrm>
              <a:off x="8439307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y</a:t>
              </a:r>
              <a:endParaRPr lang="zh-CN" altLang="en-US" sz="800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E2849A0-98D1-4508-ACDB-EC6DE5A029F8}"/>
                </a:ext>
              </a:extLst>
            </p:cNvPr>
            <p:cNvSpPr/>
            <p:nvPr/>
          </p:nvSpPr>
          <p:spPr>
            <a:xfrm>
              <a:off x="9005630" y="1609713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z</a:t>
              </a:r>
              <a:endParaRPr lang="zh-CN" altLang="en-US" sz="800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CF4C7A8-6AA5-46D7-AAE3-3C519B9B70F2}"/>
              </a:ext>
            </a:extLst>
          </p:cNvPr>
          <p:cNvGrpSpPr/>
          <p:nvPr/>
        </p:nvGrpSpPr>
        <p:grpSpPr>
          <a:xfrm>
            <a:off x="10580053" y="948219"/>
            <a:ext cx="1296774" cy="903555"/>
            <a:chOff x="7745246" y="1070202"/>
            <a:chExt cx="1296774" cy="903555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B3EE9E5-2F39-4D85-B1EA-B16FB5C19345}"/>
                </a:ext>
              </a:extLst>
            </p:cNvPr>
            <p:cNvSpPr/>
            <p:nvPr/>
          </p:nvSpPr>
          <p:spPr>
            <a:xfrm>
              <a:off x="7745246" y="1070202"/>
              <a:ext cx="1296774" cy="90355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Point2D</a:t>
              </a:r>
              <a:endParaRPr lang="zh-CN" altLang="en-US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CC2CD4A-4872-40F4-B4E1-3AA69DC74568}"/>
                </a:ext>
              </a:extLst>
            </p:cNvPr>
            <p:cNvSpPr/>
            <p:nvPr/>
          </p:nvSpPr>
          <p:spPr>
            <a:xfrm>
              <a:off x="7872984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x</a:t>
              </a:r>
              <a:endParaRPr lang="zh-CN" altLang="en-US" sz="80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D124664A-DA2D-402C-886C-BB3B658A466E}"/>
                </a:ext>
              </a:extLst>
            </p:cNvPr>
            <p:cNvSpPr/>
            <p:nvPr/>
          </p:nvSpPr>
          <p:spPr>
            <a:xfrm>
              <a:off x="8439307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y</a:t>
              </a:r>
              <a:endParaRPr lang="zh-CN" altLang="en-US" sz="800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FA263C5-BB6C-4B78-94CD-1A1181742235}"/>
              </a:ext>
            </a:extLst>
          </p:cNvPr>
          <p:cNvGrpSpPr/>
          <p:nvPr/>
        </p:nvGrpSpPr>
        <p:grpSpPr>
          <a:xfrm>
            <a:off x="10016255" y="2208183"/>
            <a:ext cx="1915993" cy="1281776"/>
            <a:chOff x="7717536" y="1091500"/>
            <a:chExt cx="1915993" cy="1281776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C5D666A4-44CE-4FDE-B431-7AD1381D20DD}"/>
                </a:ext>
              </a:extLst>
            </p:cNvPr>
            <p:cNvSpPr/>
            <p:nvPr/>
          </p:nvSpPr>
          <p:spPr>
            <a:xfrm>
              <a:off x="7717536" y="1091500"/>
              <a:ext cx="1915993" cy="128177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Trajectory2D</a:t>
              </a:r>
              <a:endParaRPr lang="zh-CN" altLang="en-US" dirty="0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2445523D-C132-41B1-9AE6-1E7AC3F0B005}"/>
                </a:ext>
              </a:extLst>
            </p:cNvPr>
            <p:cNvSpPr/>
            <p:nvPr/>
          </p:nvSpPr>
          <p:spPr>
            <a:xfrm>
              <a:off x="7872984" y="1597470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point2D_0</a:t>
              </a:r>
              <a:endParaRPr lang="zh-CN" altLang="en-US" sz="800" dirty="0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F77865CF-9131-431F-A98A-2B693E6A4FEE}"/>
                </a:ext>
              </a:extLst>
            </p:cNvPr>
            <p:cNvSpPr/>
            <p:nvPr/>
          </p:nvSpPr>
          <p:spPr>
            <a:xfrm>
              <a:off x="8439307" y="1597470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point2D_1</a:t>
              </a:r>
              <a:endParaRPr lang="zh-CN" altLang="en-US" sz="800" dirty="0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6B29A484-44C0-40C9-8430-137BDC661B3D}"/>
                </a:ext>
              </a:extLst>
            </p:cNvPr>
            <p:cNvSpPr/>
            <p:nvPr/>
          </p:nvSpPr>
          <p:spPr>
            <a:xfrm>
              <a:off x="9005630" y="1597470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point2D_2</a:t>
              </a:r>
              <a:endParaRPr lang="zh-CN" altLang="en-US" sz="8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6E4A2EA3-702C-4272-B2E1-328E9B3D1441}"/>
                </a:ext>
              </a:extLst>
            </p:cNvPr>
            <p:cNvSpPr/>
            <p:nvPr/>
          </p:nvSpPr>
          <p:spPr>
            <a:xfrm>
              <a:off x="7872984" y="2035059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point2D_3</a:t>
              </a:r>
              <a:endParaRPr lang="zh-CN" altLang="en-US" sz="800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F5E4B6C9-4957-4CBC-BB2A-8EA66F8C8F8A}"/>
                </a:ext>
              </a:extLst>
            </p:cNvPr>
            <p:cNvSpPr/>
            <p:nvPr/>
          </p:nvSpPr>
          <p:spPr>
            <a:xfrm>
              <a:off x="9005630" y="2035059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point2D_n</a:t>
              </a:r>
              <a:endParaRPr lang="zh-CN" altLang="en-US" sz="800" dirty="0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B5FC5148-6385-4F90-BA43-530493F50E2E}"/>
                </a:ext>
              </a:extLst>
            </p:cNvPr>
            <p:cNvSpPr/>
            <p:nvPr/>
          </p:nvSpPr>
          <p:spPr>
            <a:xfrm>
              <a:off x="8439307" y="2038894"/>
              <a:ext cx="509722" cy="2165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……</a:t>
              </a:r>
              <a:endParaRPr lang="zh-CN" altLang="en-US" sz="800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EB41C1B-0A70-427D-9567-DA424283AC1A}"/>
              </a:ext>
            </a:extLst>
          </p:cNvPr>
          <p:cNvGrpSpPr/>
          <p:nvPr/>
        </p:nvGrpSpPr>
        <p:grpSpPr>
          <a:xfrm>
            <a:off x="7910383" y="2205848"/>
            <a:ext cx="1915995" cy="1284112"/>
            <a:chOff x="7717536" y="1091500"/>
            <a:chExt cx="1915995" cy="1284112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BECE567-1429-480C-8840-892BFD8620F0}"/>
                </a:ext>
              </a:extLst>
            </p:cNvPr>
            <p:cNvSpPr/>
            <p:nvPr/>
          </p:nvSpPr>
          <p:spPr>
            <a:xfrm>
              <a:off x="7717536" y="1091500"/>
              <a:ext cx="1915995" cy="1284112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Trajectory3D</a:t>
              </a:r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C5AF3554-913D-4238-8A73-1218E8550404}"/>
                </a:ext>
              </a:extLst>
            </p:cNvPr>
            <p:cNvSpPr/>
            <p:nvPr/>
          </p:nvSpPr>
          <p:spPr>
            <a:xfrm>
              <a:off x="7872983" y="159747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point3D_0</a:t>
              </a:r>
              <a:endParaRPr lang="zh-CN" altLang="en-US" sz="800" dirty="0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E71EEAAD-6092-4559-8428-D3B3B50A4AC7}"/>
                </a:ext>
              </a:extLst>
            </p:cNvPr>
            <p:cNvSpPr/>
            <p:nvPr/>
          </p:nvSpPr>
          <p:spPr>
            <a:xfrm>
              <a:off x="8439306" y="159747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point3D_1</a:t>
              </a:r>
              <a:endParaRPr lang="zh-CN" altLang="en-US" sz="800" dirty="0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A718AE98-9FE1-4326-BE61-C525F46ECB63}"/>
                </a:ext>
              </a:extLst>
            </p:cNvPr>
            <p:cNvSpPr/>
            <p:nvPr/>
          </p:nvSpPr>
          <p:spPr>
            <a:xfrm>
              <a:off x="9005629" y="159747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point3D_2</a:t>
              </a:r>
              <a:endParaRPr lang="zh-CN" altLang="en-US" sz="800" dirty="0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7B8EFCFA-E322-4B99-A407-CAA417534179}"/>
                </a:ext>
              </a:extLst>
            </p:cNvPr>
            <p:cNvSpPr/>
            <p:nvPr/>
          </p:nvSpPr>
          <p:spPr>
            <a:xfrm>
              <a:off x="7872983" y="2035059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point3D_3</a:t>
              </a:r>
              <a:endParaRPr lang="zh-CN" altLang="en-US" sz="800" dirty="0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249F36B1-5D8D-4202-8AEB-72BA93F06052}"/>
                </a:ext>
              </a:extLst>
            </p:cNvPr>
            <p:cNvSpPr/>
            <p:nvPr/>
          </p:nvSpPr>
          <p:spPr>
            <a:xfrm>
              <a:off x="9005629" y="2035059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point3D_n</a:t>
              </a:r>
              <a:endParaRPr lang="zh-CN" altLang="en-US" sz="800" dirty="0"/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67FFBDBD-5A23-4F55-BC53-074F3DC7BD71}"/>
                </a:ext>
              </a:extLst>
            </p:cNvPr>
            <p:cNvSpPr/>
            <p:nvPr/>
          </p:nvSpPr>
          <p:spPr>
            <a:xfrm>
              <a:off x="8439306" y="2038894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……</a:t>
              </a:r>
              <a:endParaRPr lang="zh-CN" altLang="en-US" sz="800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4762BC3-EBBF-4C32-A9E8-15099D7A1C87}"/>
              </a:ext>
            </a:extLst>
          </p:cNvPr>
          <p:cNvGrpSpPr/>
          <p:nvPr/>
        </p:nvGrpSpPr>
        <p:grpSpPr>
          <a:xfrm>
            <a:off x="10517297" y="3964612"/>
            <a:ext cx="1296774" cy="1226689"/>
            <a:chOff x="7745246" y="1070202"/>
            <a:chExt cx="1296774" cy="903555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86426242-21A5-4F9A-B019-B44BE06D0E0D}"/>
                </a:ext>
              </a:extLst>
            </p:cNvPr>
            <p:cNvSpPr/>
            <p:nvPr/>
          </p:nvSpPr>
          <p:spPr>
            <a:xfrm>
              <a:off x="7745246" y="1070202"/>
              <a:ext cx="1296774" cy="90355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Pixel</a:t>
              </a:r>
              <a:endParaRPr lang="zh-CN" altLang="en-US" dirty="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07B6816-354A-4AEE-BDB5-EE23B1D8BD2B}"/>
                </a:ext>
              </a:extLst>
            </p:cNvPr>
            <p:cNvSpPr/>
            <p:nvPr/>
          </p:nvSpPr>
          <p:spPr>
            <a:xfrm>
              <a:off x="7915803" y="1435363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I</a:t>
              </a:r>
              <a:endParaRPr lang="zh-CN" altLang="en-US" sz="800" dirty="0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4C6DF478-99A2-4B39-942F-B27B32C2F9C2}"/>
                </a:ext>
              </a:extLst>
            </p:cNvPr>
            <p:cNvSpPr/>
            <p:nvPr/>
          </p:nvSpPr>
          <p:spPr>
            <a:xfrm>
              <a:off x="8482126" y="1435363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J</a:t>
              </a:r>
              <a:endParaRPr lang="zh-CN" altLang="en-US" sz="800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3A9451C-93B0-481A-8AE9-6789137BC495}"/>
              </a:ext>
            </a:extLst>
          </p:cNvPr>
          <p:cNvGrpSpPr/>
          <p:nvPr/>
        </p:nvGrpSpPr>
        <p:grpSpPr>
          <a:xfrm>
            <a:off x="7905026" y="3963937"/>
            <a:ext cx="2431525" cy="1227364"/>
            <a:chOff x="7905026" y="4230637"/>
            <a:chExt cx="2431525" cy="1227364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FC47D70-4A67-44C0-A450-C15782E59F40}"/>
                </a:ext>
              </a:extLst>
            </p:cNvPr>
            <p:cNvGrpSpPr/>
            <p:nvPr/>
          </p:nvGrpSpPr>
          <p:grpSpPr>
            <a:xfrm>
              <a:off x="7905026" y="4230637"/>
              <a:ext cx="2431525" cy="1227364"/>
              <a:chOff x="7717536" y="1091500"/>
              <a:chExt cx="2431525" cy="1227364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9D16084D-99D9-4BB8-B190-545838DF428A}"/>
                  </a:ext>
                </a:extLst>
              </p:cNvPr>
              <p:cNvSpPr/>
              <p:nvPr/>
            </p:nvSpPr>
            <p:spPr>
              <a:xfrm>
                <a:off x="7717536" y="1091500"/>
                <a:ext cx="2431525" cy="1227364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dirty="0"/>
                  <a:t>Canvas(Pixel Matrix)</a:t>
                </a:r>
                <a:endParaRPr lang="zh-CN" altLang="en-US" dirty="0"/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93D7DA2A-717E-4321-BAAB-C9FCB3321553}"/>
                  </a:ext>
                </a:extLst>
              </p:cNvPr>
              <p:cNvSpPr/>
              <p:nvPr/>
            </p:nvSpPr>
            <p:spPr>
              <a:xfrm>
                <a:off x="7872983" y="1587927"/>
                <a:ext cx="499705" cy="197216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pixel_0</a:t>
                </a:r>
                <a:endParaRPr lang="zh-CN" altLang="en-US" sz="800" dirty="0"/>
              </a:p>
            </p:txBody>
          </p:sp>
        </p:grp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5D6C3DAE-A76E-4867-8333-082B05A29416}"/>
                </a:ext>
              </a:extLst>
            </p:cNvPr>
            <p:cNvSpPr/>
            <p:nvPr/>
          </p:nvSpPr>
          <p:spPr>
            <a:xfrm>
              <a:off x="8757164" y="4727064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pixel_1</a:t>
              </a:r>
              <a:endParaRPr lang="zh-CN" altLang="en-US" sz="800" dirty="0"/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A80A137E-6469-4994-A5C3-EBF9ECB8D1EA}"/>
                </a:ext>
              </a:extLst>
            </p:cNvPr>
            <p:cNvSpPr/>
            <p:nvPr/>
          </p:nvSpPr>
          <p:spPr>
            <a:xfrm>
              <a:off x="9453855" y="4727064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pixel_2</a:t>
              </a:r>
              <a:endParaRPr lang="zh-CN" altLang="en-US" sz="800" dirty="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D4C28129-BE98-486F-9BED-FBC96817425A}"/>
                </a:ext>
              </a:extLst>
            </p:cNvPr>
            <p:cNvSpPr/>
            <p:nvPr/>
          </p:nvSpPr>
          <p:spPr>
            <a:xfrm>
              <a:off x="8060472" y="5093316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pixel_3</a:t>
              </a:r>
              <a:endParaRPr lang="zh-CN" altLang="en-US" sz="800" dirty="0"/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207472ED-1F6D-4630-BCAF-1AFD3A585EEB}"/>
                </a:ext>
              </a:extLst>
            </p:cNvPr>
            <p:cNvSpPr/>
            <p:nvPr/>
          </p:nvSpPr>
          <p:spPr>
            <a:xfrm>
              <a:off x="8757163" y="508725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……</a:t>
              </a:r>
              <a:endParaRPr lang="zh-CN" altLang="en-US" sz="800" dirty="0"/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7AE90837-91E8-4FB7-A7AB-834F5A9A595E}"/>
                </a:ext>
              </a:extLst>
            </p:cNvPr>
            <p:cNvSpPr/>
            <p:nvPr/>
          </p:nvSpPr>
          <p:spPr>
            <a:xfrm>
              <a:off x="9453855" y="5087250"/>
              <a:ext cx="499705" cy="197216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 err="1"/>
                <a:t>pixel_n</a:t>
              </a:r>
              <a:endParaRPr lang="zh-CN" altLang="en-US" sz="800" dirty="0"/>
            </a:p>
          </p:txBody>
        </p:sp>
      </p:grp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08C2F4E-34F8-463A-9EF1-820808720BE4}"/>
              </a:ext>
            </a:extLst>
          </p:cNvPr>
          <p:cNvSpPr/>
          <p:nvPr/>
        </p:nvSpPr>
        <p:spPr>
          <a:xfrm>
            <a:off x="10687853" y="4819297"/>
            <a:ext cx="999139" cy="280523"/>
          </a:xfrm>
          <a:prstGeom prst="roundRect">
            <a:avLst/>
          </a:prstGeom>
          <a:solidFill>
            <a:schemeClr val="accent5">
              <a:lumMod val="50000"/>
              <a:alpha val="46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" dirty="0"/>
              <a:t>character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28448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85C80-9620-4DD5-8AA6-7242FBE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783E-2A96-4B5A-96C0-025ED568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Well Trajectory Visualization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Geometry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Three orthographic view projection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Image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Drawing trajectory’s three-view profile in text file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convert and scaling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Change direction of projection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test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F1CA-463C-4670-A17F-6CEDCF64A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AD48ED-9D62-4BD7-B238-52F5C900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68" y="866017"/>
            <a:ext cx="1291353" cy="52345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9D36EE-C64B-45AD-A25F-006107CC4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96" y="866018"/>
            <a:ext cx="2713372" cy="52345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01C643-5301-4A03-BBD9-7F19C4ACC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73" y="866018"/>
            <a:ext cx="1102323" cy="52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85C80-9620-4DD5-8AA6-7242FBE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783E-2A96-4B5A-96C0-025ED568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Well Trajectory Visualization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Geometry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Three orthographic view projection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Image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Drawing trajectory’s three-view profile in text file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convert and scaling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Change direction of projection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F1CA-463C-4670-A17F-6CEDCF64A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266D04-C2A4-4483-9E34-BDAD90500E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15" y="912393"/>
            <a:ext cx="2586399" cy="5253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F9F6A2-2DB2-43C9-B9C3-310BBC0CE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450" y="4169930"/>
            <a:ext cx="3961066" cy="19895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93287C-60FF-4A1F-A369-6974873756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81" y="912393"/>
            <a:ext cx="1403405" cy="525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1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85C80-9620-4DD5-8AA6-7242FBE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783E-2A96-4B5A-96C0-025ED568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Well Trajectory Visualization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Geometry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Three orthographic view projection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Image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Drawing trajectory’s three-view profile in text file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convert and scaling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Change direction of projection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F1CA-463C-4670-A17F-6CEDCF64A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59AA81-4635-4C61-B63B-78BD7F1E7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73" y="866019"/>
            <a:ext cx="1268820" cy="52345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8EF075-0BA3-4D14-A635-E4C4C5CEB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94" y="866019"/>
            <a:ext cx="1609754" cy="52345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2F507E-5C30-4263-8462-85BAD33DE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49" y="866019"/>
            <a:ext cx="2449372" cy="52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Agenda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867467"/>
              </p:ext>
            </p:extLst>
          </p:nvPr>
        </p:nvGraphicFramePr>
        <p:xfrm>
          <a:off x="1162448" y="1021414"/>
          <a:ext cx="9884824" cy="50083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872498">
                  <a:extLst>
                    <a:ext uri="{9D8B030D-6E8A-4147-A177-3AD203B41FA5}">
                      <a16:colId xmlns:a16="http://schemas.microsoft.com/office/drawing/2014/main" val="2153997364"/>
                    </a:ext>
                  </a:extLst>
                </a:gridCol>
                <a:gridCol w="3323486">
                  <a:extLst>
                    <a:ext uri="{9D8B030D-6E8A-4147-A177-3AD203B41FA5}">
                      <a16:colId xmlns:a16="http://schemas.microsoft.com/office/drawing/2014/main" val="4042484236"/>
                    </a:ext>
                  </a:extLst>
                </a:gridCol>
                <a:gridCol w="1688840">
                  <a:extLst>
                    <a:ext uri="{9D8B030D-6E8A-4147-A177-3AD203B41FA5}">
                      <a16:colId xmlns:a16="http://schemas.microsoft.com/office/drawing/2014/main" val="1741985515"/>
                    </a:ext>
                  </a:extLst>
                </a:gridCol>
              </a:tblGrid>
              <a:tr h="9205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Topics</a:t>
                      </a:r>
                      <a:endParaRPr lang="en-US" sz="24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Presenter</a:t>
                      </a:r>
                      <a:endParaRPr lang="en-US" sz="240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Time</a:t>
                      </a:r>
                      <a:endParaRPr lang="en-US" sz="24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4454124"/>
                  </a:ext>
                </a:extLst>
              </a:tr>
              <a:tr h="838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DengXian"/>
                        </a:rPr>
                        <a:t>Learning C# Programming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ZHANG </a:t>
                      </a:r>
                      <a:r>
                        <a:rPr lang="en-US" altLang="zh-CN" sz="1600" dirty="0" err="1" smtClean="0">
                          <a:effectLst/>
                        </a:rPr>
                        <a:t>Jialong</a:t>
                      </a:r>
                      <a:r>
                        <a:rPr lang="en-US" altLang="zh-CN" sz="1600" dirty="0" smtClean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</a:rPr>
                        <a:t>6</a:t>
                      </a:r>
                      <a:r>
                        <a:rPr lang="en-US" sz="1600" dirty="0">
                          <a:effectLst/>
                        </a:rPr>
                        <a:t> min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0742245"/>
                  </a:ext>
                </a:extLst>
              </a:tr>
              <a:tr h="804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  <a:latin typeface="Calibri"/>
                          <a:ea typeface="DengXian"/>
                        </a:rPr>
                        <a:t>Projects and Skills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XU </a:t>
                      </a:r>
                      <a:r>
                        <a:rPr lang="en-US" altLang="zh-CN" sz="1600" dirty="0" err="1" smtClean="0">
                          <a:effectLst/>
                        </a:rPr>
                        <a:t>Ziyuan</a:t>
                      </a:r>
                      <a:r>
                        <a:rPr lang="en-US" altLang="zh-CN" sz="1600" dirty="0" smtClean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</a:rPr>
                        <a:t>6</a:t>
                      </a:r>
                      <a:r>
                        <a:rPr lang="en-US" sz="1600" dirty="0">
                          <a:effectLst/>
                        </a:rPr>
                        <a:t> min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5267391"/>
                  </a:ext>
                </a:extLst>
              </a:tr>
              <a:tr h="8198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DengXian"/>
                        </a:rPr>
                        <a:t>Windows Forms Application &amp; Demo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LIU </a:t>
                      </a:r>
                      <a:r>
                        <a:rPr lang="en-US" altLang="zh-CN" sz="1600" dirty="0" smtClean="0">
                          <a:effectLst/>
                        </a:rPr>
                        <a:t>Lin 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</a:rPr>
                        <a:t>10</a:t>
                      </a:r>
                      <a:r>
                        <a:rPr lang="en-US" sz="1600" dirty="0">
                          <a:effectLst/>
                        </a:rPr>
                        <a:t> min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283560"/>
                  </a:ext>
                </a:extLst>
              </a:tr>
              <a:tr h="7900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DengXian"/>
                        </a:rPr>
                        <a:t>Quality Management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ZHANG </a:t>
                      </a:r>
                      <a:r>
                        <a:rPr lang="en-US" altLang="zh-CN" sz="1600" dirty="0" err="1" smtClean="0">
                          <a:effectLst/>
                        </a:rPr>
                        <a:t>Shishi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</a:rPr>
                        <a:t>6</a:t>
                      </a:r>
                      <a:r>
                        <a:rPr lang="en-US" sz="1600" dirty="0">
                          <a:effectLst/>
                        </a:rPr>
                        <a:t> min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7394659"/>
                  </a:ext>
                </a:extLst>
              </a:tr>
              <a:tr h="8347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Q&amp;A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DengXian"/>
                        </a:rPr>
                        <a:t>All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dirty="0">
                          <a:effectLst/>
                        </a:rPr>
                        <a:t>10</a:t>
                      </a:r>
                      <a:r>
                        <a:rPr lang="en-US" sz="1600" dirty="0">
                          <a:effectLst/>
                        </a:rPr>
                        <a:t> min</a:t>
                      </a:r>
                      <a:endParaRPr lang="en-US" sz="1600" dirty="0">
                        <a:effectLst/>
                        <a:latin typeface="Calibri"/>
                        <a:ea typeface="DengXi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57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85C80-9620-4DD5-8AA6-7242FBE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783E-2A96-4B5A-96C0-025ED568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Well Trajectory Visualization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Geometry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Three orthographic view projection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Image data model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Drawing trajectory’s three-view profile in text file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convert and scaling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Change direction of projection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F1CA-463C-4670-A17F-6CEDCF64A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DC6E9E-F99E-41A0-9EBF-D655CBE24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29" y="866018"/>
            <a:ext cx="2423957" cy="52345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15163F-055C-4036-89E6-39749D885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86" y="866018"/>
            <a:ext cx="2713371" cy="523459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1708DAD7-2C58-4923-A746-AD3522487345}"/>
              </a:ext>
            </a:extLst>
          </p:cNvPr>
          <p:cNvSpPr/>
          <p:nvPr/>
        </p:nvSpPr>
        <p:spPr>
          <a:xfrm>
            <a:off x="8950434" y="3149600"/>
            <a:ext cx="301617" cy="558800"/>
          </a:xfrm>
          <a:prstGeom prst="rightArrow">
            <a:avLst/>
          </a:prstGeom>
          <a:solidFill>
            <a:schemeClr val="accent5">
              <a:lumMod val="50000"/>
              <a:alpha val="46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A288-DA9D-4910-A46B-A5CC8A78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42AAB-7150-4BA9-97B1-015010E90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Daily Health Monitor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Record employees’ health data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Provide access to add, modify, delete and search for operations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Console interaction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 persistence to file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23D67-3A44-41ED-B227-734D6C5F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3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A288-DA9D-4910-A46B-A5CC8A78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42AAB-7150-4BA9-97B1-015010E90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Daily Health Monitor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Employee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Health data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 Management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Persistence – csv / txt files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Exception handling and input check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User interface – console command line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23D67-3A44-41ED-B227-734D6C5F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89DCCB-6746-4EA0-B9FD-4C20894B76C7}"/>
              </a:ext>
            </a:extLst>
          </p:cNvPr>
          <p:cNvGrpSpPr/>
          <p:nvPr/>
        </p:nvGrpSpPr>
        <p:grpSpPr>
          <a:xfrm>
            <a:off x="6225273" y="4611649"/>
            <a:ext cx="2160119" cy="903555"/>
            <a:chOff x="7745245" y="1070202"/>
            <a:chExt cx="2160119" cy="90355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4E699E6-09F1-4740-BCD6-E04451C4EEFF}"/>
                </a:ext>
              </a:extLst>
            </p:cNvPr>
            <p:cNvSpPr/>
            <p:nvPr/>
          </p:nvSpPr>
          <p:spPr>
            <a:xfrm>
              <a:off x="7745245" y="1070202"/>
              <a:ext cx="2160119" cy="90355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/>
                <a:t>Employee</a:t>
              </a:r>
              <a:endParaRPr lang="zh-CN" altLang="en-US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BD83D091-3CC6-49FB-8174-758710CDDA48}"/>
                </a:ext>
              </a:extLst>
            </p:cNvPr>
            <p:cNvSpPr/>
            <p:nvPr/>
          </p:nvSpPr>
          <p:spPr>
            <a:xfrm>
              <a:off x="7872984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Gin</a:t>
              </a:r>
              <a:endParaRPr lang="zh-CN" altLang="en-US" sz="800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B8CF5446-1D9A-4195-8197-1E96E2064E6C}"/>
                </a:ext>
              </a:extLst>
            </p:cNvPr>
            <p:cNvSpPr/>
            <p:nvPr/>
          </p:nvSpPr>
          <p:spPr>
            <a:xfrm>
              <a:off x="8439307" y="1597470"/>
              <a:ext cx="432816" cy="20662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Name</a:t>
              </a:r>
              <a:endParaRPr lang="zh-CN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8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F73D519-7191-413B-8A36-838D83CD34D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081226" y="5248353"/>
            <a:ext cx="8125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B9EA288-DA9D-4910-A46B-A5CC8A78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42AAB-7150-4BA9-97B1-015010E90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Daily Health Monitor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Employee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Health data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 Management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Persistence – csv / txt files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Exception handling and input check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User interface – console command line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23D67-3A44-41ED-B227-734D6C5F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A52DBDD-C107-44BA-B1D0-F7CEE1C60EA1}"/>
              </a:ext>
            </a:extLst>
          </p:cNvPr>
          <p:cNvGrpSpPr/>
          <p:nvPr/>
        </p:nvGrpSpPr>
        <p:grpSpPr>
          <a:xfrm>
            <a:off x="6225273" y="4611649"/>
            <a:ext cx="5019409" cy="903555"/>
            <a:chOff x="6221246" y="1341438"/>
            <a:chExt cx="5019409" cy="903555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1CA7BA9-8412-4A8C-9D2A-510B761BFDF9}"/>
                </a:ext>
              </a:extLst>
            </p:cNvPr>
            <p:cNvGrpSpPr/>
            <p:nvPr/>
          </p:nvGrpSpPr>
          <p:grpSpPr>
            <a:xfrm>
              <a:off x="6221246" y="1341438"/>
              <a:ext cx="2160119" cy="903555"/>
              <a:chOff x="7745245" y="1070202"/>
              <a:chExt cx="2160119" cy="903555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407B0427-D807-4EFC-9EFB-7E80CE06898A}"/>
                  </a:ext>
                </a:extLst>
              </p:cNvPr>
              <p:cNvSpPr/>
              <p:nvPr/>
            </p:nvSpPr>
            <p:spPr>
              <a:xfrm>
                <a:off x="7745245" y="1070202"/>
                <a:ext cx="2160119" cy="903555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dirty="0"/>
                  <a:t>Employee</a:t>
                </a:r>
                <a:endParaRPr lang="zh-CN" altLang="en-US" dirty="0"/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157632CA-4460-43BC-8754-7FFAFAC742CA}"/>
                  </a:ext>
                </a:extLst>
              </p:cNvPr>
              <p:cNvSpPr/>
              <p:nvPr/>
            </p:nvSpPr>
            <p:spPr>
              <a:xfrm>
                <a:off x="7872984" y="1597470"/>
                <a:ext cx="432816" cy="20662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Gin</a:t>
                </a:r>
                <a:endParaRPr lang="zh-CN" altLang="en-US" sz="800" dirty="0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D824A59D-D8D4-4674-81A2-A8AFA2A781E6}"/>
                  </a:ext>
                </a:extLst>
              </p:cNvPr>
              <p:cNvSpPr/>
              <p:nvPr/>
            </p:nvSpPr>
            <p:spPr>
              <a:xfrm>
                <a:off x="8439307" y="1597470"/>
                <a:ext cx="432816" cy="20662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Name</a:t>
                </a:r>
                <a:endParaRPr lang="zh-CN" altLang="en-US" sz="800" dirty="0"/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CEFD3F8-CAAE-4CD4-9DA0-20A7BB967B51}"/>
                  </a:ext>
                </a:extLst>
              </p:cNvPr>
              <p:cNvSpPr/>
              <p:nvPr/>
            </p:nvSpPr>
            <p:spPr>
              <a:xfrm>
                <a:off x="9005629" y="1609713"/>
                <a:ext cx="595569" cy="194385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Health Data</a:t>
                </a:r>
                <a:endParaRPr lang="zh-CN" altLang="en-US" sz="800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9C79F16-F5E6-4E32-A473-06BFD95E8E7D}"/>
                </a:ext>
              </a:extLst>
            </p:cNvPr>
            <p:cNvGrpSpPr/>
            <p:nvPr/>
          </p:nvGrpSpPr>
          <p:grpSpPr>
            <a:xfrm>
              <a:off x="8889798" y="1341438"/>
              <a:ext cx="2350857" cy="903555"/>
              <a:chOff x="8889798" y="1341438"/>
              <a:chExt cx="2350857" cy="903555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586F6A09-03AB-41D4-A674-D901201AC9DF}"/>
                  </a:ext>
                </a:extLst>
              </p:cNvPr>
              <p:cNvGrpSpPr/>
              <p:nvPr/>
            </p:nvGrpSpPr>
            <p:grpSpPr>
              <a:xfrm>
                <a:off x="8889798" y="1341438"/>
                <a:ext cx="2350857" cy="903555"/>
                <a:chOff x="7745245" y="1070202"/>
                <a:chExt cx="2175365" cy="903555"/>
              </a:xfrm>
            </p:grpSpPr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09DDCCD1-89ED-48C9-B0BE-D35424DBB51A}"/>
                    </a:ext>
                  </a:extLst>
                </p:cNvPr>
                <p:cNvSpPr/>
                <p:nvPr/>
              </p:nvSpPr>
              <p:spPr>
                <a:xfrm>
                  <a:off x="7745245" y="1070202"/>
                  <a:ext cx="2175365" cy="903555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dirty="0"/>
                    <a:t>Health Data</a:t>
                  </a:r>
                  <a:endParaRPr lang="zh-CN" altLang="en-US" dirty="0"/>
                </a:p>
              </p:txBody>
            </p:sp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2DF16D46-2A82-4159-8CE8-7AC50300D019}"/>
                    </a:ext>
                  </a:extLst>
                </p:cNvPr>
                <p:cNvSpPr/>
                <p:nvPr/>
              </p:nvSpPr>
              <p:spPr>
                <a:xfrm>
                  <a:off x="7872984" y="1607340"/>
                  <a:ext cx="607287" cy="18688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 dirty="0"/>
                    <a:t>Temperature</a:t>
                  </a:r>
                  <a:endParaRPr lang="zh-CN" altLang="en-US" sz="800" dirty="0"/>
                </a:p>
              </p:txBody>
            </p:sp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4DF3BF55-F24F-4014-B0F8-A0FE77F69586}"/>
                    </a:ext>
                  </a:extLst>
                </p:cNvPr>
                <p:cNvSpPr/>
                <p:nvPr/>
              </p:nvSpPr>
              <p:spPr>
                <a:xfrm>
                  <a:off x="8555552" y="1607340"/>
                  <a:ext cx="667879" cy="19675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 dirty="0"/>
                    <a:t>HB Visited</a:t>
                  </a:r>
                  <a:endParaRPr lang="zh-CN" altLang="en-US" sz="800" dirty="0"/>
                </a:p>
              </p:txBody>
            </p:sp>
          </p:grp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E22CD4C0-BCC3-409D-A5D5-DCFF05383623}"/>
                  </a:ext>
                </a:extLst>
              </p:cNvPr>
              <p:cNvSpPr/>
              <p:nvPr/>
            </p:nvSpPr>
            <p:spPr>
              <a:xfrm>
                <a:off x="10574974" y="1868706"/>
                <a:ext cx="552718" cy="19675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Symptom</a:t>
                </a:r>
                <a:endParaRPr lang="zh-CN" altLang="en-US" sz="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4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A288-DA9D-4910-A46B-A5CC8A78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42AAB-7150-4BA9-97B1-015010E90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Daily Health Monitor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Employee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Health data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Data Management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Persistence – csv / txt files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Exception handling and input check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User interface – console command line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23D67-3A44-41ED-B227-734D6C5F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175BF7E-0433-49EB-916F-BCEB7FD52DD6}"/>
              </a:ext>
            </a:extLst>
          </p:cNvPr>
          <p:cNvGrpSpPr/>
          <p:nvPr/>
        </p:nvGrpSpPr>
        <p:grpSpPr>
          <a:xfrm>
            <a:off x="5979954" y="4480175"/>
            <a:ext cx="5532582" cy="1154545"/>
            <a:chOff x="5975927" y="1209964"/>
            <a:chExt cx="5532582" cy="1154545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B08F6AB-75A7-4B6E-B9C7-E07BE0012659}"/>
                </a:ext>
              </a:extLst>
            </p:cNvPr>
            <p:cNvSpPr/>
            <p:nvPr/>
          </p:nvSpPr>
          <p:spPr>
            <a:xfrm>
              <a:off x="5975927" y="1209964"/>
              <a:ext cx="5532582" cy="115454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B7434C7-0F6E-40A7-958E-6B98A6B570CA}"/>
                </a:ext>
              </a:extLst>
            </p:cNvPr>
            <p:cNvGrpSpPr/>
            <p:nvPr/>
          </p:nvGrpSpPr>
          <p:grpSpPr>
            <a:xfrm>
              <a:off x="6221246" y="1341438"/>
              <a:ext cx="2160119" cy="903555"/>
              <a:chOff x="7745245" y="1070202"/>
              <a:chExt cx="2160119" cy="903555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9F05EE1B-E23B-4CF1-9A8C-F6C1EE25240E}"/>
                  </a:ext>
                </a:extLst>
              </p:cNvPr>
              <p:cNvSpPr/>
              <p:nvPr/>
            </p:nvSpPr>
            <p:spPr>
              <a:xfrm>
                <a:off x="7745245" y="1070202"/>
                <a:ext cx="2160119" cy="903555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dirty="0"/>
                  <a:t>Employee</a:t>
                </a:r>
                <a:endParaRPr lang="zh-CN" altLang="en-US" dirty="0"/>
              </a:p>
            </p:txBody>
          </p:sp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4644A29D-36EB-4719-BC20-AE4DEAB73A63}"/>
                  </a:ext>
                </a:extLst>
              </p:cNvPr>
              <p:cNvSpPr/>
              <p:nvPr/>
            </p:nvSpPr>
            <p:spPr>
              <a:xfrm>
                <a:off x="7872984" y="1597470"/>
                <a:ext cx="432816" cy="20662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Gin</a:t>
                </a:r>
                <a:endParaRPr lang="zh-CN" altLang="en-US" sz="800" dirty="0"/>
              </a:p>
            </p:txBody>
          </p: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097AA450-6922-4267-AB89-3FC259FB1DA3}"/>
                  </a:ext>
                </a:extLst>
              </p:cNvPr>
              <p:cNvSpPr/>
              <p:nvPr/>
            </p:nvSpPr>
            <p:spPr>
              <a:xfrm>
                <a:off x="8439307" y="1597470"/>
                <a:ext cx="432816" cy="20662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Name</a:t>
                </a:r>
                <a:endParaRPr lang="zh-CN" altLang="en-US" sz="800" dirty="0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A840DFFB-D851-4F0C-B560-6E62015E677A}"/>
                  </a:ext>
                </a:extLst>
              </p:cNvPr>
              <p:cNvSpPr/>
              <p:nvPr/>
            </p:nvSpPr>
            <p:spPr>
              <a:xfrm>
                <a:off x="9005629" y="1609713"/>
                <a:ext cx="595569" cy="194385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Health Data</a:t>
                </a:r>
                <a:endParaRPr lang="zh-CN" altLang="en-US" sz="800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79AB54B-8E79-4769-95B3-7BC91B29D386}"/>
                </a:ext>
              </a:extLst>
            </p:cNvPr>
            <p:cNvGrpSpPr/>
            <p:nvPr/>
          </p:nvGrpSpPr>
          <p:grpSpPr>
            <a:xfrm>
              <a:off x="8889798" y="1341438"/>
              <a:ext cx="2350857" cy="903555"/>
              <a:chOff x="8889798" y="1341438"/>
              <a:chExt cx="2350857" cy="903555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E4F14BD8-38CA-4252-A9E6-1E7C7F0B5152}"/>
                  </a:ext>
                </a:extLst>
              </p:cNvPr>
              <p:cNvGrpSpPr/>
              <p:nvPr/>
            </p:nvGrpSpPr>
            <p:grpSpPr>
              <a:xfrm>
                <a:off x="8889798" y="1341438"/>
                <a:ext cx="2350857" cy="903555"/>
                <a:chOff x="7745245" y="1070202"/>
                <a:chExt cx="2175365" cy="903555"/>
              </a:xfrm>
            </p:grpSpPr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4FB923FC-FF57-4219-94AA-8420D61DF68B}"/>
                    </a:ext>
                  </a:extLst>
                </p:cNvPr>
                <p:cNvSpPr/>
                <p:nvPr/>
              </p:nvSpPr>
              <p:spPr>
                <a:xfrm>
                  <a:off x="7745245" y="1070202"/>
                  <a:ext cx="2175365" cy="903555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dirty="0"/>
                    <a:t>Health Data</a:t>
                  </a:r>
                  <a:endParaRPr lang="zh-CN" altLang="en-US" dirty="0"/>
                </a:p>
              </p:txBody>
            </p:sp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5D0C635A-F363-42F2-A0E1-D1AB541A10F1}"/>
                    </a:ext>
                  </a:extLst>
                </p:cNvPr>
                <p:cNvSpPr/>
                <p:nvPr/>
              </p:nvSpPr>
              <p:spPr>
                <a:xfrm>
                  <a:off x="7872984" y="1607340"/>
                  <a:ext cx="607287" cy="18688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 dirty="0"/>
                    <a:t>Temperature</a:t>
                  </a:r>
                  <a:endParaRPr lang="zh-CN" altLang="en-US" sz="800" dirty="0"/>
                </a:p>
              </p:txBody>
            </p:sp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BA0FDD86-2380-4CCC-99CF-BD4BDEE9C4B4}"/>
                    </a:ext>
                  </a:extLst>
                </p:cNvPr>
                <p:cNvSpPr/>
                <p:nvPr/>
              </p:nvSpPr>
              <p:spPr>
                <a:xfrm>
                  <a:off x="8555552" y="1607340"/>
                  <a:ext cx="667879" cy="19675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 dirty="0"/>
                    <a:t>HB Visited</a:t>
                  </a:r>
                  <a:endParaRPr lang="zh-CN" altLang="en-US" sz="800" dirty="0"/>
                </a:p>
              </p:txBody>
            </p:sp>
          </p:grp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D2916B02-761F-439F-B68B-1620EA4B3449}"/>
                  </a:ext>
                </a:extLst>
              </p:cNvPr>
              <p:cNvSpPr/>
              <p:nvPr/>
            </p:nvSpPr>
            <p:spPr>
              <a:xfrm>
                <a:off x="10574974" y="1868706"/>
                <a:ext cx="552718" cy="19675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Symptom</a:t>
                </a:r>
                <a:endParaRPr lang="zh-CN" altLang="en-US" sz="800" dirty="0"/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F4EC848-74B0-445D-905E-FAC15C4A6E33}"/>
              </a:ext>
            </a:extLst>
          </p:cNvPr>
          <p:cNvGrpSpPr/>
          <p:nvPr/>
        </p:nvGrpSpPr>
        <p:grpSpPr>
          <a:xfrm>
            <a:off x="5979950" y="2387281"/>
            <a:ext cx="5532582" cy="1910678"/>
            <a:chOff x="5979950" y="2814320"/>
            <a:chExt cx="5532582" cy="1910678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8F73108-FECA-4F0D-9717-591D2C3839BD}"/>
                </a:ext>
              </a:extLst>
            </p:cNvPr>
            <p:cNvGrpSpPr/>
            <p:nvPr/>
          </p:nvGrpSpPr>
          <p:grpSpPr>
            <a:xfrm>
              <a:off x="5979950" y="2814320"/>
              <a:ext cx="5532582" cy="1910678"/>
              <a:chOff x="5975922" y="4217270"/>
              <a:chExt cx="5532582" cy="1910678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7762A483-5850-4381-B12A-78F3DBABC526}"/>
                  </a:ext>
                </a:extLst>
              </p:cNvPr>
              <p:cNvGrpSpPr/>
              <p:nvPr/>
            </p:nvGrpSpPr>
            <p:grpSpPr>
              <a:xfrm>
                <a:off x="5975922" y="4217270"/>
                <a:ext cx="5532582" cy="1910678"/>
                <a:chOff x="6024689" y="4326706"/>
                <a:chExt cx="6633893" cy="1910678"/>
              </a:xfrm>
            </p:grpSpPr>
            <p:sp>
              <p:nvSpPr>
                <p:cNvPr id="64" name="矩形: 圆角 63">
                  <a:extLst>
                    <a:ext uri="{FF2B5EF4-FFF2-40B4-BE49-F238E27FC236}">
                      <a16:creationId xmlns:a16="http://schemas.microsoft.com/office/drawing/2014/main" id="{1FEF7D5C-6E32-4B91-B23D-1E176B4F1511}"/>
                    </a:ext>
                  </a:extLst>
                </p:cNvPr>
                <p:cNvSpPr/>
                <p:nvPr/>
              </p:nvSpPr>
              <p:spPr>
                <a:xfrm>
                  <a:off x="6024689" y="4326706"/>
                  <a:ext cx="6633893" cy="1910678"/>
                </a:xfrm>
                <a:prstGeom prst="roundRect">
                  <a:avLst>
                    <a:gd name="adj" fmla="val 10327"/>
                  </a:avLst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dirty="0"/>
                    <a:t>Data Management</a:t>
                  </a:r>
                  <a:endParaRPr lang="zh-CN" altLang="en-US" dirty="0"/>
                </a:p>
              </p:txBody>
            </p:sp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71C88888-5CFC-4E94-9B56-98FCE239106D}"/>
                    </a:ext>
                  </a:extLst>
                </p:cNvPr>
                <p:cNvSpPr/>
                <p:nvPr/>
              </p:nvSpPr>
              <p:spPr>
                <a:xfrm>
                  <a:off x="6221244" y="5336678"/>
                  <a:ext cx="6277465" cy="766775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sz="1200" dirty="0"/>
                    <a:t>Data Storage</a:t>
                  </a:r>
                  <a:endParaRPr lang="zh-CN" altLang="en-US" sz="1200" dirty="0"/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217EDCFE-8170-4137-998F-815B549340DC}"/>
                    </a:ext>
                  </a:extLst>
                </p:cNvPr>
                <p:cNvGrpSpPr/>
                <p:nvPr/>
              </p:nvGrpSpPr>
              <p:grpSpPr>
                <a:xfrm>
                  <a:off x="6472012" y="5717570"/>
                  <a:ext cx="5697658" cy="186888"/>
                  <a:chOff x="6367335" y="4981542"/>
                  <a:chExt cx="5697658" cy="186888"/>
                </a:xfrm>
              </p:grpSpPr>
              <p:sp>
                <p:nvSpPr>
                  <p:cNvPr id="67" name="矩形: 圆角 66">
                    <a:extLst>
                      <a:ext uri="{FF2B5EF4-FFF2-40B4-BE49-F238E27FC236}">
                        <a16:creationId xmlns:a16="http://schemas.microsoft.com/office/drawing/2014/main" id="{0EDC6DF1-50E2-4DEA-92F3-0FF8A28B868A}"/>
                      </a:ext>
                    </a:extLst>
                  </p:cNvPr>
                  <p:cNvSpPr/>
                  <p:nvPr/>
                </p:nvSpPr>
                <p:spPr>
                  <a:xfrm>
                    <a:off x="636733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emplyee_0</a:t>
                    </a:r>
                    <a:endParaRPr lang="zh-CN" altLang="en-US" sz="800" dirty="0"/>
                  </a:p>
                </p:txBody>
              </p:sp>
              <p:sp>
                <p:nvSpPr>
                  <p:cNvPr id="68" name="矩形: 圆角 67">
                    <a:extLst>
                      <a:ext uri="{FF2B5EF4-FFF2-40B4-BE49-F238E27FC236}">
                        <a16:creationId xmlns:a16="http://schemas.microsoft.com/office/drawing/2014/main" id="{72EB84DD-1E67-4475-B5A8-7027E88F7337}"/>
                      </a:ext>
                    </a:extLst>
                  </p:cNvPr>
                  <p:cNvSpPr/>
                  <p:nvPr/>
                </p:nvSpPr>
                <p:spPr>
                  <a:xfrm>
                    <a:off x="720756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emplyee_1</a:t>
                    </a:r>
                    <a:endParaRPr lang="zh-CN" altLang="en-US" sz="800" dirty="0"/>
                  </a:p>
                </p:txBody>
              </p:sp>
              <p:sp>
                <p:nvSpPr>
                  <p:cNvPr id="69" name="矩形: 圆角 68">
                    <a:extLst>
                      <a:ext uri="{FF2B5EF4-FFF2-40B4-BE49-F238E27FC236}">
                        <a16:creationId xmlns:a16="http://schemas.microsoft.com/office/drawing/2014/main" id="{AC47E3DC-A524-4905-9673-A6DF3EE259D7}"/>
                      </a:ext>
                    </a:extLst>
                  </p:cNvPr>
                  <p:cNvSpPr/>
                  <p:nvPr/>
                </p:nvSpPr>
                <p:spPr>
                  <a:xfrm>
                    <a:off x="804779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emplyee_2</a:t>
                    </a:r>
                    <a:endParaRPr lang="zh-CN" altLang="en-US" sz="800" dirty="0"/>
                  </a:p>
                </p:txBody>
              </p:sp>
              <p:sp>
                <p:nvSpPr>
                  <p:cNvPr id="70" name="矩形: 圆角 69">
                    <a:extLst>
                      <a:ext uri="{FF2B5EF4-FFF2-40B4-BE49-F238E27FC236}">
                        <a16:creationId xmlns:a16="http://schemas.microsoft.com/office/drawing/2014/main" id="{2D2BE1B9-C2F5-4E5E-9BCA-1CD3794009CD}"/>
                      </a:ext>
                    </a:extLst>
                  </p:cNvPr>
                  <p:cNvSpPr/>
                  <p:nvPr/>
                </p:nvSpPr>
                <p:spPr>
                  <a:xfrm>
                    <a:off x="888802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emplyee_3</a:t>
                    </a:r>
                    <a:endParaRPr lang="zh-CN" altLang="en-US" sz="800" dirty="0"/>
                  </a:p>
                </p:txBody>
              </p:sp>
              <p:sp>
                <p:nvSpPr>
                  <p:cNvPr id="71" name="矩形: 圆角 70">
                    <a:extLst>
                      <a:ext uri="{FF2B5EF4-FFF2-40B4-BE49-F238E27FC236}">
                        <a16:creationId xmlns:a16="http://schemas.microsoft.com/office/drawing/2014/main" id="{3CFF4CC1-5B58-434F-B831-EE88F6E03EFD}"/>
                      </a:ext>
                    </a:extLst>
                  </p:cNvPr>
                  <p:cNvSpPr/>
                  <p:nvPr/>
                </p:nvSpPr>
                <p:spPr>
                  <a:xfrm>
                    <a:off x="972825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emplyee_4</a:t>
                    </a:r>
                    <a:endParaRPr lang="zh-CN" altLang="en-US" sz="800" dirty="0"/>
                  </a:p>
                </p:txBody>
              </p:sp>
              <p:sp>
                <p:nvSpPr>
                  <p:cNvPr id="72" name="矩形: 圆角 71">
                    <a:extLst>
                      <a:ext uri="{FF2B5EF4-FFF2-40B4-BE49-F238E27FC236}">
                        <a16:creationId xmlns:a16="http://schemas.microsoft.com/office/drawing/2014/main" id="{CABB5591-FEE7-44E3-A795-D4D9F18EB246}"/>
                      </a:ext>
                    </a:extLst>
                  </p:cNvPr>
                  <p:cNvSpPr/>
                  <p:nvPr/>
                </p:nvSpPr>
                <p:spPr>
                  <a:xfrm>
                    <a:off x="11408716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 err="1"/>
                      <a:t>emplyee_n</a:t>
                    </a:r>
                    <a:endParaRPr lang="zh-CN" altLang="en-US" sz="800" dirty="0"/>
                  </a:p>
                </p:txBody>
              </p:sp>
            </p:grpSp>
          </p:grp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AB284147-B708-4F3E-B1F5-D2C5AF909FA0}"/>
                  </a:ext>
                </a:extLst>
              </p:cNvPr>
              <p:cNvSpPr/>
              <p:nvPr/>
            </p:nvSpPr>
            <p:spPr>
              <a:xfrm>
                <a:off x="6139846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Add</a:t>
                </a:r>
                <a:endParaRPr lang="zh-CN" altLang="en-US" sz="800" dirty="0"/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DFA284E4-C88C-4748-BE77-4B03509D7623}"/>
                  </a:ext>
                </a:extLst>
              </p:cNvPr>
              <p:cNvSpPr/>
              <p:nvPr/>
            </p:nvSpPr>
            <p:spPr>
              <a:xfrm>
                <a:off x="7592068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Delete</a:t>
                </a:r>
                <a:endParaRPr lang="zh-CN" altLang="en-US" sz="800" dirty="0"/>
              </a:p>
            </p:txBody>
          </p: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D7BD5DC5-3560-4270-9BF2-648018D9F531}"/>
                  </a:ext>
                </a:extLst>
              </p:cNvPr>
              <p:cNvSpPr/>
              <p:nvPr/>
            </p:nvSpPr>
            <p:spPr>
              <a:xfrm>
                <a:off x="9044290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Modify</a:t>
                </a:r>
                <a:endParaRPr lang="zh-CN" altLang="en-US" sz="800" dirty="0"/>
              </a:p>
            </p:txBody>
          </p:sp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765F705E-B52B-454F-B533-87782D605223}"/>
                  </a:ext>
                </a:extLst>
              </p:cNvPr>
              <p:cNvSpPr/>
              <p:nvPr/>
            </p:nvSpPr>
            <p:spPr>
              <a:xfrm>
                <a:off x="10496512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Search</a:t>
                </a:r>
                <a:endParaRPr lang="zh-CN" altLang="en-US" sz="800" dirty="0"/>
              </a:p>
            </p:txBody>
          </p:sp>
        </p:grp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1DCE4CA2-18CD-4710-8EAA-F3D72992D170}"/>
                </a:ext>
              </a:extLst>
            </p:cNvPr>
            <p:cNvSpPr/>
            <p:nvPr/>
          </p:nvSpPr>
          <p:spPr>
            <a:xfrm>
              <a:off x="9856717" y="4205184"/>
              <a:ext cx="547327" cy="18688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……</a:t>
              </a:r>
              <a:endParaRPr lang="zh-CN" altLang="en-US" sz="800" dirty="0"/>
            </a:p>
          </p:txBody>
        </p:sp>
      </p:grp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90A8BBE6-0FEB-4DB7-9CAB-5822B72399B4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6626676" y="3965033"/>
            <a:ext cx="0" cy="515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40EE4B0-95D7-4423-8936-42D92F80AF57}"/>
              </a:ext>
            </a:extLst>
          </p:cNvPr>
          <p:cNvCxnSpPr>
            <a:cxnSpLocks/>
          </p:cNvCxnSpPr>
          <p:nvPr/>
        </p:nvCxnSpPr>
        <p:spPr>
          <a:xfrm flipH="1">
            <a:off x="8081226" y="5248353"/>
            <a:ext cx="8125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A288-DA9D-4910-A46B-A5CC8A78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42AAB-7150-4BA9-97B1-015010E90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Daily Health Monitor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Employee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Health data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Data Management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Persistence – csv / txt files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Exception handling and input check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User interface – console command line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23D67-3A44-41ED-B227-734D6C5F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5F47EA-7837-4234-AE09-9D0D1EAE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876" y="3241751"/>
            <a:ext cx="4001081" cy="28261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50C254-283A-4183-8CC2-56E1ED1BD7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08" y="914398"/>
            <a:ext cx="3391337" cy="23273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DD6514-0B52-4CA1-8A3C-1DBAE58696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914399"/>
            <a:ext cx="1782126" cy="51535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8EAD54-9A15-4DEE-9DCB-72B07E1CD5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77" y="914397"/>
            <a:ext cx="2128056" cy="23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A288-DA9D-4910-A46B-A5CC8A78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42AAB-7150-4BA9-97B1-015010E90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Daily Health Monitor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Employee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Health data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 Management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Persistence – csv / txt files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Exception handling and input check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User interface – console command line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23D67-3A44-41ED-B227-734D6C5F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D01170D-E5E8-4F40-9D28-317E46893ABC}"/>
              </a:ext>
            </a:extLst>
          </p:cNvPr>
          <p:cNvGrpSpPr/>
          <p:nvPr/>
        </p:nvGrpSpPr>
        <p:grpSpPr>
          <a:xfrm>
            <a:off x="5979954" y="4480175"/>
            <a:ext cx="5532582" cy="1154545"/>
            <a:chOff x="5975927" y="1209964"/>
            <a:chExt cx="5532582" cy="1154545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178166C9-782B-438E-BA80-958DB0B99216}"/>
                </a:ext>
              </a:extLst>
            </p:cNvPr>
            <p:cNvSpPr/>
            <p:nvPr/>
          </p:nvSpPr>
          <p:spPr>
            <a:xfrm>
              <a:off x="5975927" y="1209964"/>
              <a:ext cx="5532582" cy="115454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A4ABF1A2-F51A-4D4B-830C-0C656525ABEE}"/>
                </a:ext>
              </a:extLst>
            </p:cNvPr>
            <p:cNvGrpSpPr/>
            <p:nvPr/>
          </p:nvGrpSpPr>
          <p:grpSpPr>
            <a:xfrm>
              <a:off x="6221246" y="1341438"/>
              <a:ext cx="2160119" cy="903555"/>
              <a:chOff x="7745245" y="1070202"/>
              <a:chExt cx="2160119" cy="903555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994BBB91-B9CE-4D8A-8F47-4DFACEE34C10}"/>
                  </a:ext>
                </a:extLst>
              </p:cNvPr>
              <p:cNvSpPr/>
              <p:nvPr/>
            </p:nvSpPr>
            <p:spPr>
              <a:xfrm>
                <a:off x="7745245" y="1070202"/>
                <a:ext cx="2160119" cy="903555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dirty="0"/>
                  <a:t>Employee</a:t>
                </a:r>
                <a:endParaRPr lang="zh-CN" altLang="en-US" dirty="0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AE6FEDD5-336B-4B9D-939F-3B9C43F26EA2}"/>
                  </a:ext>
                </a:extLst>
              </p:cNvPr>
              <p:cNvSpPr/>
              <p:nvPr/>
            </p:nvSpPr>
            <p:spPr>
              <a:xfrm>
                <a:off x="7872984" y="1597470"/>
                <a:ext cx="432816" cy="20662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Gin</a:t>
                </a:r>
                <a:endParaRPr lang="zh-CN" altLang="en-US" sz="800" dirty="0"/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4AA435B9-EA2B-4BA2-A30B-DF752391351A}"/>
                  </a:ext>
                </a:extLst>
              </p:cNvPr>
              <p:cNvSpPr/>
              <p:nvPr/>
            </p:nvSpPr>
            <p:spPr>
              <a:xfrm>
                <a:off x="8439307" y="1597470"/>
                <a:ext cx="432816" cy="20662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Name</a:t>
                </a:r>
                <a:endParaRPr lang="zh-CN" altLang="en-US" sz="800" dirty="0"/>
              </a:p>
            </p:txBody>
          </p: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587CF0C1-DA8D-42EE-94D2-E4312206D58C}"/>
                  </a:ext>
                </a:extLst>
              </p:cNvPr>
              <p:cNvSpPr/>
              <p:nvPr/>
            </p:nvSpPr>
            <p:spPr>
              <a:xfrm>
                <a:off x="9005629" y="1609713"/>
                <a:ext cx="595569" cy="194385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Health Data</a:t>
                </a:r>
                <a:endParaRPr lang="zh-CN" altLang="en-US" sz="800" dirty="0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1249C88-0094-4292-BE39-DCF35C61E31A}"/>
                </a:ext>
              </a:extLst>
            </p:cNvPr>
            <p:cNvGrpSpPr/>
            <p:nvPr/>
          </p:nvGrpSpPr>
          <p:grpSpPr>
            <a:xfrm>
              <a:off x="8889798" y="1341438"/>
              <a:ext cx="2350857" cy="903555"/>
              <a:chOff x="8889798" y="1341438"/>
              <a:chExt cx="2350857" cy="903555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06E7012-4E26-4F05-8A48-C53FD5AC2268}"/>
                  </a:ext>
                </a:extLst>
              </p:cNvPr>
              <p:cNvGrpSpPr/>
              <p:nvPr/>
            </p:nvGrpSpPr>
            <p:grpSpPr>
              <a:xfrm>
                <a:off x="8889798" y="1341438"/>
                <a:ext cx="2350857" cy="903555"/>
                <a:chOff x="7745245" y="1070202"/>
                <a:chExt cx="2175365" cy="903555"/>
              </a:xfrm>
            </p:grpSpPr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A8C6DF01-84FB-484B-B113-D3F15B903B36}"/>
                    </a:ext>
                  </a:extLst>
                </p:cNvPr>
                <p:cNvSpPr/>
                <p:nvPr/>
              </p:nvSpPr>
              <p:spPr>
                <a:xfrm>
                  <a:off x="7745245" y="1070202"/>
                  <a:ext cx="2175365" cy="903555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dirty="0"/>
                    <a:t>Health Data</a:t>
                  </a:r>
                  <a:endParaRPr lang="zh-CN" altLang="en-US" dirty="0"/>
                </a:p>
              </p:txBody>
            </p:sp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27DB02EA-3740-4EAF-8534-C2D7E5427024}"/>
                    </a:ext>
                  </a:extLst>
                </p:cNvPr>
                <p:cNvSpPr/>
                <p:nvPr/>
              </p:nvSpPr>
              <p:spPr>
                <a:xfrm>
                  <a:off x="7872984" y="1607340"/>
                  <a:ext cx="607287" cy="18688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 dirty="0"/>
                    <a:t>Temperature</a:t>
                  </a:r>
                  <a:endParaRPr lang="zh-CN" altLang="en-US" sz="800" dirty="0"/>
                </a:p>
              </p:txBody>
            </p:sp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8C489950-F5A3-4EE4-8619-1A3897B84827}"/>
                    </a:ext>
                  </a:extLst>
                </p:cNvPr>
                <p:cNvSpPr/>
                <p:nvPr/>
              </p:nvSpPr>
              <p:spPr>
                <a:xfrm>
                  <a:off x="8555552" y="1607340"/>
                  <a:ext cx="667879" cy="19675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 dirty="0"/>
                    <a:t>HB Visited</a:t>
                  </a:r>
                  <a:endParaRPr lang="zh-CN" altLang="en-US" sz="800" dirty="0"/>
                </a:p>
              </p:txBody>
            </p:sp>
          </p:grp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0CCB3031-01ED-4E46-8B17-02843C490CEA}"/>
                  </a:ext>
                </a:extLst>
              </p:cNvPr>
              <p:cNvSpPr/>
              <p:nvPr/>
            </p:nvSpPr>
            <p:spPr>
              <a:xfrm>
                <a:off x="10574974" y="1868706"/>
                <a:ext cx="552718" cy="19675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Symptom</a:t>
                </a:r>
                <a:endParaRPr lang="zh-CN" altLang="en-US" sz="800" dirty="0"/>
              </a:p>
            </p:txBody>
          </p:sp>
        </p:grpSp>
      </p:grp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F151228-027F-48E6-83E9-27BB257B5F9B}"/>
              </a:ext>
            </a:extLst>
          </p:cNvPr>
          <p:cNvSpPr/>
          <p:nvPr/>
        </p:nvSpPr>
        <p:spPr>
          <a:xfrm>
            <a:off x="5979950" y="1490189"/>
            <a:ext cx="2494806" cy="627335"/>
          </a:xfrm>
          <a:prstGeom prst="roundRect">
            <a:avLst/>
          </a:prstGeom>
          <a:solidFill>
            <a:schemeClr val="accent5">
              <a:lumMod val="50000"/>
              <a:alpha val="46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dirty="0"/>
              <a:t>File operations</a:t>
            </a:r>
            <a:endParaRPr lang="zh-CN" altLang="en-US" sz="1100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E772C6E4-D660-4358-B02E-5AD57F5337D9}"/>
              </a:ext>
            </a:extLst>
          </p:cNvPr>
          <p:cNvSpPr/>
          <p:nvPr/>
        </p:nvSpPr>
        <p:spPr>
          <a:xfrm>
            <a:off x="9048319" y="1490189"/>
            <a:ext cx="2460936" cy="627335"/>
          </a:xfrm>
          <a:prstGeom prst="roundRect">
            <a:avLst/>
          </a:prstGeom>
          <a:solidFill>
            <a:schemeClr val="accent5">
              <a:lumMod val="50000"/>
              <a:alpha val="46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dirty="0"/>
              <a:t>Input check</a:t>
            </a:r>
            <a:endParaRPr lang="zh-CN" altLang="en-US" sz="1100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E62CB78-C16A-4329-817D-0C095F130DA5}"/>
              </a:ext>
            </a:extLst>
          </p:cNvPr>
          <p:cNvGrpSpPr/>
          <p:nvPr/>
        </p:nvGrpSpPr>
        <p:grpSpPr>
          <a:xfrm>
            <a:off x="5979950" y="2387281"/>
            <a:ext cx="5532582" cy="1910678"/>
            <a:chOff x="5979950" y="2814320"/>
            <a:chExt cx="5532582" cy="1910678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53F76777-DC17-4B85-879F-29C4F242A144}"/>
                </a:ext>
              </a:extLst>
            </p:cNvPr>
            <p:cNvGrpSpPr/>
            <p:nvPr/>
          </p:nvGrpSpPr>
          <p:grpSpPr>
            <a:xfrm>
              <a:off x="5979950" y="2814320"/>
              <a:ext cx="5532582" cy="1910678"/>
              <a:chOff x="5975922" y="4217270"/>
              <a:chExt cx="5532582" cy="1910678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4DAC6D68-DCCC-42AB-899B-6548E83FE958}"/>
                  </a:ext>
                </a:extLst>
              </p:cNvPr>
              <p:cNvGrpSpPr/>
              <p:nvPr/>
            </p:nvGrpSpPr>
            <p:grpSpPr>
              <a:xfrm>
                <a:off x="5975922" y="4217270"/>
                <a:ext cx="5532582" cy="1910678"/>
                <a:chOff x="6024689" y="4326706"/>
                <a:chExt cx="6633893" cy="1910678"/>
              </a:xfrm>
            </p:grpSpPr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00052E0A-F0CC-4868-B75A-F9D9D710BAFB}"/>
                    </a:ext>
                  </a:extLst>
                </p:cNvPr>
                <p:cNvSpPr/>
                <p:nvPr/>
              </p:nvSpPr>
              <p:spPr>
                <a:xfrm>
                  <a:off x="6024689" y="4326706"/>
                  <a:ext cx="6633893" cy="1910678"/>
                </a:xfrm>
                <a:prstGeom prst="roundRect">
                  <a:avLst>
                    <a:gd name="adj" fmla="val 10327"/>
                  </a:avLst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dirty="0"/>
                    <a:t>Data Management</a:t>
                  </a:r>
                  <a:endParaRPr lang="zh-CN" altLang="en-US" dirty="0"/>
                </a:p>
              </p:txBody>
            </p:sp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ED2F96D3-85B7-4377-AAE8-28301FF8B21E}"/>
                    </a:ext>
                  </a:extLst>
                </p:cNvPr>
                <p:cNvSpPr/>
                <p:nvPr/>
              </p:nvSpPr>
              <p:spPr>
                <a:xfrm>
                  <a:off x="6221244" y="5336678"/>
                  <a:ext cx="6277465" cy="766775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sz="1200" dirty="0"/>
                    <a:t>Data Storage</a:t>
                  </a:r>
                  <a:endParaRPr lang="zh-CN" altLang="en-US" sz="1200" dirty="0"/>
                </a:p>
              </p:txBody>
            </p:sp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F899E9F3-4419-45E2-B59A-6A8908822394}"/>
                    </a:ext>
                  </a:extLst>
                </p:cNvPr>
                <p:cNvGrpSpPr/>
                <p:nvPr/>
              </p:nvGrpSpPr>
              <p:grpSpPr>
                <a:xfrm>
                  <a:off x="6472012" y="5717570"/>
                  <a:ext cx="5697658" cy="186888"/>
                  <a:chOff x="6367335" y="4981542"/>
                  <a:chExt cx="5697658" cy="186888"/>
                </a:xfrm>
              </p:grpSpPr>
              <p:sp>
                <p:nvSpPr>
                  <p:cNvPr id="69" name="矩形: 圆角 68">
                    <a:extLst>
                      <a:ext uri="{FF2B5EF4-FFF2-40B4-BE49-F238E27FC236}">
                        <a16:creationId xmlns:a16="http://schemas.microsoft.com/office/drawing/2014/main" id="{342435FD-1EC0-4835-93F6-6DA73B81C206}"/>
                      </a:ext>
                    </a:extLst>
                  </p:cNvPr>
                  <p:cNvSpPr/>
                  <p:nvPr/>
                </p:nvSpPr>
                <p:spPr>
                  <a:xfrm>
                    <a:off x="636733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emplyee_0</a:t>
                    </a:r>
                    <a:endParaRPr lang="zh-CN" altLang="en-US" sz="800" dirty="0"/>
                  </a:p>
                </p:txBody>
              </p:sp>
              <p:sp>
                <p:nvSpPr>
                  <p:cNvPr id="70" name="矩形: 圆角 69">
                    <a:extLst>
                      <a:ext uri="{FF2B5EF4-FFF2-40B4-BE49-F238E27FC236}">
                        <a16:creationId xmlns:a16="http://schemas.microsoft.com/office/drawing/2014/main" id="{83BCAB31-200A-4906-B126-4D7A91688BF4}"/>
                      </a:ext>
                    </a:extLst>
                  </p:cNvPr>
                  <p:cNvSpPr/>
                  <p:nvPr/>
                </p:nvSpPr>
                <p:spPr>
                  <a:xfrm>
                    <a:off x="720756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emplyee_1</a:t>
                    </a:r>
                    <a:endParaRPr lang="zh-CN" altLang="en-US" sz="800" dirty="0"/>
                  </a:p>
                </p:txBody>
              </p:sp>
              <p:sp>
                <p:nvSpPr>
                  <p:cNvPr id="71" name="矩形: 圆角 70">
                    <a:extLst>
                      <a:ext uri="{FF2B5EF4-FFF2-40B4-BE49-F238E27FC236}">
                        <a16:creationId xmlns:a16="http://schemas.microsoft.com/office/drawing/2014/main" id="{3314A856-A759-46FE-A798-706F7968EB8C}"/>
                      </a:ext>
                    </a:extLst>
                  </p:cNvPr>
                  <p:cNvSpPr/>
                  <p:nvPr/>
                </p:nvSpPr>
                <p:spPr>
                  <a:xfrm>
                    <a:off x="804779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emplyee_2</a:t>
                    </a:r>
                    <a:endParaRPr lang="zh-CN" altLang="en-US" sz="800" dirty="0"/>
                  </a:p>
                </p:txBody>
              </p:sp>
              <p:sp>
                <p:nvSpPr>
                  <p:cNvPr id="72" name="矩形: 圆角 71">
                    <a:extLst>
                      <a:ext uri="{FF2B5EF4-FFF2-40B4-BE49-F238E27FC236}">
                        <a16:creationId xmlns:a16="http://schemas.microsoft.com/office/drawing/2014/main" id="{4812FB02-AF3B-42C5-BCEE-493172861944}"/>
                      </a:ext>
                    </a:extLst>
                  </p:cNvPr>
                  <p:cNvSpPr/>
                  <p:nvPr/>
                </p:nvSpPr>
                <p:spPr>
                  <a:xfrm>
                    <a:off x="888802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emplyee_3</a:t>
                    </a:r>
                    <a:endParaRPr lang="zh-CN" altLang="en-US" sz="800" dirty="0"/>
                  </a:p>
                </p:txBody>
              </p:sp>
              <p:sp>
                <p:nvSpPr>
                  <p:cNvPr id="73" name="矩形: 圆角 72">
                    <a:extLst>
                      <a:ext uri="{FF2B5EF4-FFF2-40B4-BE49-F238E27FC236}">
                        <a16:creationId xmlns:a16="http://schemas.microsoft.com/office/drawing/2014/main" id="{90BC8410-70A6-4606-A377-0C1A6D426A37}"/>
                      </a:ext>
                    </a:extLst>
                  </p:cNvPr>
                  <p:cNvSpPr/>
                  <p:nvPr/>
                </p:nvSpPr>
                <p:spPr>
                  <a:xfrm>
                    <a:off x="972825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emplyee_4</a:t>
                    </a:r>
                    <a:endParaRPr lang="zh-CN" altLang="en-US" sz="800" dirty="0"/>
                  </a:p>
                </p:txBody>
              </p:sp>
              <p:sp>
                <p:nvSpPr>
                  <p:cNvPr id="74" name="矩形: 圆角 73">
                    <a:extLst>
                      <a:ext uri="{FF2B5EF4-FFF2-40B4-BE49-F238E27FC236}">
                        <a16:creationId xmlns:a16="http://schemas.microsoft.com/office/drawing/2014/main" id="{6EF25864-CF3C-42C4-A56E-53EE7B541D41}"/>
                      </a:ext>
                    </a:extLst>
                  </p:cNvPr>
                  <p:cNvSpPr/>
                  <p:nvPr/>
                </p:nvSpPr>
                <p:spPr>
                  <a:xfrm>
                    <a:off x="11408716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 err="1"/>
                      <a:t>emplyee_n</a:t>
                    </a:r>
                    <a:endParaRPr lang="zh-CN" altLang="en-US" sz="800" dirty="0"/>
                  </a:p>
                </p:txBody>
              </p:sp>
            </p:grpSp>
          </p:grp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214FD250-F26E-4C71-B4AE-C8FF88A4A5F5}"/>
                  </a:ext>
                </a:extLst>
              </p:cNvPr>
              <p:cNvSpPr/>
              <p:nvPr/>
            </p:nvSpPr>
            <p:spPr>
              <a:xfrm>
                <a:off x="6139846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Add</a:t>
                </a:r>
                <a:endParaRPr lang="zh-CN" altLang="en-US" sz="800" dirty="0"/>
              </a:p>
            </p:txBody>
          </p:sp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2440EAA6-233E-446A-AEEC-43D1ED2E69CE}"/>
                  </a:ext>
                </a:extLst>
              </p:cNvPr>
              <p:cNvSpPr/>
              <p:nvPr/>
            </p:nvSpPr>
            <p:spPr>
              <a:xfrm>
                <a:off x="7592068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Delete</a:t>
                </a:r>
                <a:endParaRPr lang="zh-CN" altLang="en-US" sz="800" dirty="0"/>
              </a:p>
            </p:txBody>
          </p:sp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C5F2B7F2-7595-449A-9028-A31CE85B1831}"/>
                  </a:ext>
                </a:extLst>
              </p:cNvPr>
              <p:cNvSpPr/>
              <p:nvPr/>
            </p:nvSpPr>
            <p:spPr>
              <a:xfrm>
                <a:off x="9044290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Modify</a:t>
                </a:r>
                <a:endParaRPr lang="zh-CN" altLang="en-US" sz="800" dirty="0"/>
              </a:p>
            </p:txBody>
          </p:sp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6162DCFF-292B-4C44-897B-9D927DC8E12E}"/>
                  </a:ext>
                </a:extLst>
              </p:cNvPr>
              <p:cNvSpPr/>
              <p:nvPr/>
            </p:nvSpPr>
            <p:spPr>
              <a:xfrm>
                <a:off x="10496512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Search</a:t>
                </a:r>
                <a:endParaRPr lang="zh-CN" altLang="en-US" sz="800" dirty="0"/>
              </a:p>
            </p:txBody>
          </p:sp>
        </p:grp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04D357D0-3A47-48DB-99E0-706A4AB16828}"/>
                </a:ext>
              </a:extLst>
            </p:cNvPr>
            <p:cNvSpPr/>
            <p:nvPr/>
          </p:nvSpPr>
          <p:spPr>
            <a:xfrm>
              <a:off x="9856717" y="4205184"/>
              <a:ext cx="547327" cy="18688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……</a:t>
              </a:r>
              <a:endParaRPr lang="zh-CN" altLang="en-US" sz="800" dirty="0"/>
            </a:p>
          </p:txBody>
        </p:sp>
      </p:grp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F98F652C-B687-4948-BEF3-7F8C32D4B2E3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6626676" y="3965033"/>
            <a:ext cx="0" cy="515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65584BD-1B49-4EBF-A67A-825CAF2E72A6}"/>
              </a:ext>
            </a:extLst>
          </p:cNvPr>
          <p:cNvCxnSpPr>
            <a:cxnSpLocks/>
          </p:cNvCxnSpPr>
          <p:nvPr/>
        </p:nvCxnSpPr>
        <p:spPr>
          <a:xfrm flipH="1">
            <a:off x="8081226" y="5248353"/>
            <a:ext cx="8125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1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995B6834-16EA-4D32-B0EF-0BDF8A65300D}"/>
              </a:ext>
            </a:extLst>
          </p:cNvPr>
          <p:cNvSpPr/>
          <p:nvPr/>
        </p:nvSpPr>
        <p:spPr>
          <a:xfrm>
            <a:off x="5783008" y="914399"/>
            <a:ext cx="5966078" cy="4877474"/>
          </a:xfrm>
          <a:prstGeom prst="roundRect">
            <a:avLst>
              <a:gd name="adj" fmla="val 7831"/>
            </a:avLst>
          </a:prstGeom>
          <a:solidFill>
            <a:schemeClr val="accent5">
              <a:lumMod val="50000"/>
              <a:alpha val="46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dirty="0"/>
              <a:t>Console Application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9EA288-DA9D-4910-A46B-A5CC8A78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42AAB-7150-4BA9-97B1-015010E90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Daily Health Monitor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Employee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Health data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 Management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Persistence – csv / txt files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Exception handling and input check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User interface – console command line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23D67-3A44-41ED-B227-734D6C5F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FC07C0-EF61-4F2D-BA6B-8292BD9343E0}"/>
              </a:ext>
            </a:extLst>
          </p:cNvPr>
          <p:cNvGrpSpPr/>
          <p:nvPr/>
        </p:nvGrpSpPr>
        <p:grpSpPr>
          <a:xfrm>
            <a:off x="5979954" y="4480175"/>
            <a:ext cx="5532582" cy="1154545"/>
            <a:chOff x="5975927" y="1209964"/>
            <a:chExt cx="5532582" cy="115454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4A24B64-582D-43E8-9F87-B6CDE4874890}"/>
                </a:ext>
              </a:extLst>
            </p:cNvPr>
            <p:cNvSpPr/>
            <p:nvPr/>
          </p:nvSpPr>
          <p:spPr>
            <a:xfrm>
              <a:off x="5975927" y="1209964"/>
              <a:ext cx="5532582" cy="1154545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885FFC1-20A4-4139-98F2-399ED2C9D89E}"/>
                </a:ext>
              </a:extLst>
            </p:cNvPr>
            <p:cNvGrpSpPr/>
            <p:nvPr/>
          </p:nvGrpSpPr>
          <p:grpSpPr>
            <a:xfrm>
              <a:off x="6221246" y="1341438"/>
              <a:ext cx="2160119" cy="903555"/>
              <a:chOff x="7745245" y="1070202"/>
              <a:chExt cx="2160119" cy="903555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00C27358-D56B-42A2-A7BB-628B359D2AB1}"/>
                  </a:ext>
                </a:extLst>
              </p:cNvPr>
              <p:cNvSpPr/>
              <p:nvPr/>
            </p:nvSpPr>
            <p:spPr>
              <a:xfrm>
                <a:off x="7745245" y="1070202"/>
                <a:ext cx="2160119" cy="903555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dirty="0"/>
                  <a:t>Employee</a:t>
                </a:r>
                <a:endParaRPr lang="zh-CN" altLang="en-US" dirty="0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BCE0A2EB-6746-4BBC-ADAA-49587A7B71C3}"/>
                  </a:ext>
                </a:extLst>
              </p:cNvPr>
              <p:cNvSpPr/>
              <p:nvPr/>
            </p:nvSpPr>
            <p:spPr>
              <a:xfrm>
                <a:off x="7872984" y="1597470"/>
                <a:ext cx="432816" cy="20662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Gin</a:t>
                </a:r>
                <a:endParaRPr lang="zh-CN" altLang="en-US" sz="800" dirty="0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F27FF7A1-5D62-463B-9324-A9D8165A9071}"/>
                  </a:ext>
                </a:extLst>
              </p:cNvPr>
              <p:cNvSpPr/>
              <p:nvPr/>
            </p:nvSpPr>
            <p:spPr>
              <a:xfrm>
                <a:off x="8439307" y="1597470"/>
                <a:ext cx="432816" cy="20662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Name</a:t>
                </a:r>
                <a:endParaRPr lang="zh-CN" altLang="en-US" sz="800" dirty="0"/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ABD1875-3934-4DE2-9A67-1179ECFF82E9}"/>
                  </a:ext>
                </a:extLst>
              </p:cNvPr>
              <p:cNvSpPr/>
              <p:nvPr/>
            </p:nvSpPr>
            <p:spPr>
              <a:xfrm>
                <a:off x="9005629" y="1609713"/>
                <a:ext cx="595569" cy="194385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Health Data</a:t>
                </a:r>
                <a:endParaRPr lang="zh-CN" altLang="en-US" sz="800" dirty="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3FD7F1A-BD8C-456A-8D1F-7CEABD258688}"/>
                </a:ext>
              </a:extLst>
            </p:cNvPr>
            <p:cNvGrpSpPr/>
            <p:nvPr/>
          </p:nvGrpSpPr>
          <p:grpSpPr>
            <a:xfrm>
              <a:off x="8889798" y="1341438"/>
              <a:ext cx="2350857" cy="903555"/>
              <a:chOff x="8889798" y="1341438"/>
              <a:chExt cx="2350857" cy="903555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A4C9A94-1D3D-4DA9-9C12-D4CACEF17E06}"/>
                  </a:ext>
                </a:extLst>
              </p:cNvPr>
              <p:cNvGrpSpPr/>
              <p:nvPr/>
            </p:nvGrpSpPr>
            <p:grpSpPr>
              <a:xfrm>
                <a:off x="8889798" y="1341438"/>
                <a:ext cx="2350857" cy="903555"/>
                <a:chOff x="7745245" y="1070202"/>
                <a:chExt cx="2175365" cy="903555"/>
              </a:xfrm>
            </p:grpSpPr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B4336504-DD4A-4E78-A891-172C1DA8C15F}"/>
                    </a:ext>
                  </a:extLst>
                </p:cNvPr>
                <p:cNvSpPr/>
                <p:nvPr/>
              </p:nvSpPr>
              <p:spPr>
                <a:xfrm>
                  <a:off x="7745245" y="1070202"/>
                  <a:ext cx="2175365" cy="903555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dirty="0"/>
                    <a:t>Health Data</a:t>
                  </a:r>
                  <a:endParaRPr lang="zh-CN" altLang="en-US" dirty="0"/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E878AF5-D0A9-4DDF-AA9C-FF15B0118F2C}"/>
                    </a:ext>
                  </a:extLst>
                </p:cNvPr>
                <p:cNvSpPr/>
                <p:nvPr/>
              </p:nvSpPr>
              <p:spPr>
                <a:xfrm>
                  <a:off x="7872984" y="1607340"/>
                  <a:ext cx="607287" cy="18688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 dirty="0"/>
                    <a:t>Temperature</a:t>
                  </a:r>
                  <a:endParaRPr lang="zh-CN" altLang="en-US" sz="800" dirty="0"/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4374D963-3E64-48D5-90B3-4903B5DDB122}"/>
                    </a:ext>
                  </a:extLst>
                </p:cNvPr>
                <p:cNvSpPr/>
                <p:nvPr/>
              </p:nvSpPr>
              <p:spPr>
                <a:xfrm>
                  <a:off x="8555552" y="1607340"/>
                  <a:ext cx="667879" cy="196758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800" dirty="0"/>
                    <a:t>HB Visited</a:t>
                  </a:r>
                  <a:endParaRPr lang="zh-CN" altLang="en-US" sz="800" dirty="0"/>
                </a:p>
              </p:txBody>
            </p:sp>
          </p:grp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FCDAD14C-8789-4B77-9D28-A5642C235771}"/>
                  </a:ext>
                </a:extLst>
              </p:cNvPr>
              <p:cNvSpPr/>
              <p:nvPr/>
            </p:nvSpPr>
            <p:spPr>
              <a:xfrm>
                <a:off x="10574974" y="1868706"/>
                <a:ext cx="552718" cy="196758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Symptom</a:t>
                </a:r>
                <a:endParaRPr lang="zh-CN" altLang="en-US" sz="800" dirty="0"/>
              </a:p>
            </p:txBody>
          </p:sp>
        </p:grp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AAF7B4E9-1AE8-4B73-8699-F219623834B8}"/>
              </a:ext>
            </a:extLst>
          </p:cNvPr>
          <p:cNvSpPr/>
          <p:nvPr/>
        </p:nvSpPr>
        <p:spPr>
          <a:xfrm>
            <a:off x="5979950" y="1490189"/>
            <a:ext cx="2494806" cy="627335"/>
          </a:xfrm>
          <a:prstGeom prst="roundRect">
            <a:avLst/>
          </a:prstGeom>
          <a:solidFill>
            <a:schemeClr val="accent5">
              <a:lumMod val="50000"/>
              <a:alpha val="46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dirty="0"/>
              <a:t>File operations</a:t>
            </a:r>
            <a:endParaRPr lang="zh-CN" altLang="en-US" sz="1100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C78BC72-96A4-4C46-8E1A-F2316414FB47}"/>
              </a:ext>
            </a:extLst>
          </p:cNvPr>
          <p:cNvSpPr/>
          <p:nvPr/>
        </p:nvSpPr>
        <p:spPr>
          <a:xfrm>
            <a:off x="9048319" y="1490189"/>
            <a:ext cx="2460936" cy="627335"/>
          </a:xfrm>
          <a:prstGeom prst="roundRect">
            <a:avLst/>
          </a:prstGeom>
          <a:solidFill>
            <a:schemeClr val="accent5">
              <a:lumMod val="50000"/>
              <a:alpha val="46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dirty="0"/>
              <a:t>Input check</a:t>
            </a:r>
            <a:endParaRPr lang="zh-CN" altLang="en-US" sz="11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F84219-9A51-46C2-B0C1-4A5DE9049658}"/>
              </a:ext>
            </a:extLst>
          </p:cNvPr>
          <p:cNvGrpSpPr/>
          <p:nvPr/>
        </p:nvGrpSpPr>
        <p:grpSpPr>
          <a:xfrm>
            <a:off x="5979950" y="2387281"/>
            <a:ext cx="5532582" cy="1910678"/>
            <a:chOff x="5979950" y="2814320"/>
            <a:chExt cx="5532582" cy="191067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1BB9D28-D295-467B-80B9-0EF0AEE8A9D7}"/>
                </a:ext>
              </a:extLst>
            </p:cNvPr>
            <p:cNvGrpSpPr/>
            <p:nvPr/>
          </p:nvGrpSpPr>
          <p:grpSpPr>
            <a:xfrm>
              <a:off x="5979950" y="2814320"/>
              <a:ext cx="5532582" cy="1910678"/>
              <a:chOff x="5975922" y="4217270"/>
              <a:chExt cx="5532582" cy="1910678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526E85E-02C7-4777-89C9-3857241A0284}"/>
                  </a:ext>
                </a:extLst>
              </p:cNvPr>
              <p:cNvGrpSpPr/>
              <p:nvPr/>
            </p:nvGrpSpPr>
            <p:grpSpPr>
              <a:xfrm>
                <a:off x="5975922" y="4217270"/>
                <a:ext cx="5532582" cy="1910678"/>
                <a:chOff x="6024689" y="4326706"/>
                <a:chExt cx="6633893" cy="1910678"/>
              </a:xfrm>
            </p:grpSpPr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C6C47120-1B85-4BAD-A527-EDF9A4EAC629}"/>
                    </a:ext>
                  </a:extLst>
                </p:cNvPr>
                <p:cNvSpPr/>
                <p:nvPr/>
              </p:nvSpPr>
              <p:spPr>
                <a:xfrm>
                  <a:off x="6024689" y="4326706"/>
                  <a:ext cx="6633893" cy="1910678"/>
                </a:xfrm>
                <a:prstGeom prst="roundRect">
                  <a:avLst>
                    <a:gd name="adj" fmla="val 10327"/>
                  </a:avLst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dirty="0"/>
                    <a:t>Data Management</a:t>
                  </a:r>
                  <a:endParaRPr lang="zh-CN" altLang="en-US" dirty="0"/>
                </a:p>
              </p:txBody>
            </p:sp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4C729DDA-CE3D-40D0-8FFA-1E014ED06107}"/>
                    </a:ext>
                  </a:extLst>
                </p:cNvPr>
                <p:cNvSpPr/>
                <p:nvPr/>
              </p:nvSpPr>
              <p:spPr>
                <a:xfrm>
                  <a:off x="6221244" y="5336678"/>
                  <a:ext cx="6277465" cy="766775"/>
                </a:xfrm>
                <a:prstGeom prst="roundRect">
                  <a:avLst/>
                </a:prstGeom>
                <a:solidFill>
                  <a:schemeClr val="accent5">
                    <a:lumMod val="50000"/>
                    <a:alpha val="46000"/>
                  </a:schemeClr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altLang="zh-CN" sz="1200" dirty="0"/>
                    <a:t>Data Storage</a:t>
                  </a:r>
                  <a:endParaRPr lang="zh-CN" altLang="en-US" sz="1200" dirty="0"/>
                </a:p>
              </p:txBody>
            </p: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AFE12842-6BDE-47EA-B2C0-F905D5AA6454}"/>
                    </a:ext>
                  </a:extLst>
                </p:cNvPr>
                <p:cNvGrpSpPr/>
                <p:nvPr/>
              </p:nvGrpSpPr>
              <p:grpSpPr>
                <a:xfrm>
                  <a:off x="6472012" y="5717570"/>
                  <a:ext cx="5697658" cy="186888"/>
                  <a:chOff x="6367335" y="4981542"/>
                  <a:chExt cx="5697658" cy="186888"/>
                </a:xfrm>
              </p:grpSpPr>
              <p:sp>
                <p:nvSpPr>
                  <p:cNvPr id="21" name="矩形: 圆角 20">
                    <a:extLst>
                      <a:ext uri="{FF2B5EF4-FFF2-40B4-BE49-F238E27FC236}">
                        <a16:creationId xmlns:a16="http://schemas.microsoft.com/office/drawing/2014/main" id="{037A367C-BDCF-4D62-AB42-CE6917C0E47F}"/>
                      </a:ext>
                    </a:extLst>
                  </p:cNvPr>
                  <p:cNvSpPr/>
                  <p:nvPr/>
                </p:nvSpPr>
                <p:spPr>
                  <a:xfrm>
                    <a:off x="636733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emplyee_0</a:t>
                    </a:r>
                    <a:endParaRPr lang="zh-CN" altLang="en-US" sz="800" dirty="0"/>
                  </a:p>
                </p:txBody>
              </p:sp>
              <p:sp>
                <p:nvSpPr>
                  <p:cNvPr id="22" name="矩形: 圆角 21">
                    <a:extLst>
                      <a:ext uri="{FF2B5EF4-FFF2-40B4-BE49-F238E27FC236}">
                        <a16:creationId xmlns:a16="http://schemas.microsoft.com/office/drawing/2014/main" id="{66DD3FDC-35EF-4FB1-8DCA-0FD345ADD24B}"/>
                      </a:ext>
                    </a:extLst>
                  </p:cNvPr>
                  <p:cNvSpPr/>
                  <p:nvPr/>
                </p:nvSpPr>
                <p:spPr>
                  <a:xfrm>
                    <a:off x="720756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emplyee_1</a:t>
                    </a:r>
                    <a:endParaRPr lang="zh-CN" altLang="en-US" sz="800" dirty="0"/>
                  </a:p>
                </p:txBody>
              </p:sp>
              <p:sp>
                <p:nvSpPr>
                  <p:cNvPr id="23" name="矩形: 圆角 22">
                    <a:extLst>
                      <a:ext uri="{FF2B5EF4-FFF2-40B4-BE49-F238E27FC236}">
                        <a16:creationId xmlns:a16="http://schemas.microsoft.com/office/drawing/2014/main" id="{AFDCA6A2-6A3D-41CF-BE95-5928A4658361}"/>
                      </a:ext>
                    </a:extLst>
                  </p:cNvPr>
                  <p:cNvSpPr/>
                  <p:nvPr/>
                </p:nvSpPr>
                <p:spPr>
                  <a:xfrm>
                    <a:off x="804779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emplyee_2</a:t>
                    </a:r>
                    <a:endParaRPr lang="zh-CN" altLang="en-US" sz="800" dirty="0"/>
                  </a:p>
                </p:txBody>
              </p:sp>
              <p:sp>
                <p:nvSpPr>
                  <p:cNvPr id="24" name="矩形: 圆角 23">
                    <a:extLst>
                      <a:ext uri="{FF2B5EF4-FFF2-40B4-BE49-F238E27FC236}">
                        <a16:creationId xmlns:a16="http://schemas.microsoft.com/office/drawing/2014/main" id="{E29D2DA9-1D2A-4C1E-A67D-1086D26F2FC6}"/>
                      </a:ext>
                    </a:extLst>
                  </p:cNvPr>
                  <p:cNvSpPr/>
                  <p:nvPr/>
                </p:nvSpPr>
                <p:spPr>
                  <a:xfrm>
                    <a:off x="888802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emplyee_3</a:t>
                    </a:r>
                    <a:endParaRPr lang="zh-CN" altLang="en-US" sz="800" dirty="0"/>
                  </a:p>
                </p:txBody>
              </p:sp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6B05821C-2BFB-4563-A25D-99A8A86439A3}"/>
                      </a:ext>
                    </a:extLst>
                  </p:cNvPr>
                  <p:cNvSpPr/>
                  <p:nvPr/>
                </p:nvSpPr>
                <p:spPr>
                  <a:xfrm>
                    <a:off x="9728255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/>
                      <a:t>emplyee_4</a:t>
                    </a:r>
                    <a:endParaRPr lang="zh-CN" altLang="en-US" sz="800" dirty="0"/>
                  </a:p>
                </p:txBody>
              </p:sp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664A4550-525D-4047-9ADA-F13B4A66FBD2}"/>
                      </a:ext>
                    </a:extLst>
                  </p:cNvPr>
                  <p:cNvSpPr/>
                  <p:nvPr/>
                </p:nvSpPr>
                <p:spPr>
                  <a:xfrm>
                    <a:off x="11408716" y="4981542"/>
                    <a:ext cx="656277" cy="186888"/>
                  </a:xfrm>
                  <a:prstGeom prst="roundRect">
                    <a:avLst/>
                  </a:prstGeom>
                  <a:solidFill>
                    <a:schemeClr val="accent5">
                      <a:lumMod val="50000"/>
                      <a:alpha val="46000"/>
                    </a:schemeClr>
                  </a:solidFill>
                  <a:ln w="127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800" dirty="0" err="1"/>
                      <a:t>emplyee_n</a:t>
                    </a:r>
                    <a:endParaRPr lang="zh-CN" altLang="en-US" sz="800" dirty="0"/>
                  </a:p>
                </p:txBody>
              </p:sp>
            </p:grpSp>
          </p:grp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F4B23359-7EFB-4F1E-AC1C-10359662EA85}"/>
                  </a:ext>
                </a:extLst>
              </p:cNvPr>
              <p:cNvSpPr/>
              <p:nvPr/>
            </p:nvSpPr>
            <p:spPr>
              <a:xfrm>
                <a:off x="6139846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Add</a:t>
                </a:r>
                <a:endParaRPr lang="zh-CN" altLang="en-US" sz="800" dirty="0"/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2DC9E594-7D27-4B6E-8638-39FBA0F46756}"/>
                  </a:ext>
                </a:extLst>
              </p:cNvPr>
              <p:cNvSpPr/>
              <p:nvPr/>
            </p:nvSpPr>
            <p:spPr>
              <a:xfrm>
                <a:off x="7592068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Delete</a:t>
                </a:r>
                <a:endParaRPr lang="zh-CN" altLang="en-US" sz="800" dirty="0"/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6C00AA04-A0F3-44CE-9C6E-13CBC76A01F1}"/>
                  </a:ext>
                </a:extLst>
              </p:cNvPr>
              <p:cNvSpPr/>
              <p:nvPr/>
            </p:nvSpPr>
            <p:spPr>
              <a:xfrm>
                <a:off x="9044290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Modify</a:t>
                </a:r>
                <a:endParaRPr lang="zh-CN" altLang="en-US" sz="800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6F93C020-04B1-4FCD-B91D-F4251B675D71}"/>
                  </a:ext>
                </a:extLst>
              </p:cNvPr>
              <p:cNvSpPr/>
              <p:nvPr/>
            </p:nvSpPr>
            <p:spPr>
              <a:xfrm>
                <a:off x="10496512" y="4698123"/>
                <a:ext cx="878660" cy="342439"/>
              </a:xfrm>
              <a:prstGeom prst="roundRect">
                <a:avLst/>
              </a:prstGeom>
              <a:solidFill>
                <a:schemeClr val="accent5">
                  <a:lumMod val="50000"/>
                  <a:alpha val="46000"/>
                </a:schemeClr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/>
                  <a:t>Search</a:t>
                </a:r>
                <a:endParaRPr lang="zh-CN" altLang="en-US" sz="800" dirty="0"/>
              </a:p>
            </p:txBody>
          </p:sp>
        </p:grp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1CC2B84D-2D38-4C9C-9933-2DD416C365DE}"/>
                </a:ext>
              </a:extLst>
            </p:cNvPr>
            <p:cNvSpPr/>
            <p:nvPr/>
          </p:nvSpPr>
          <p:spPr>
            <a:xfrm>
              <a:off x="9856717" y="4205184"/>
              <a:ext cx="547327" cy="186888"/>
            </a:xfrm>
            <a:prstGeom prst="roundRect">
              <a:avLst/>
            </a:prstGeom>
            <a:solidFill>
              <a:schemeClr val="accent5">
                <a:lumMod val="50000"/>
                <a:alpha val="46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/>
                <a:t>……</a:t>
              </a:r>
              <a:endParaRPr lang="zh-CN" altLang="en-US" sz="800" dirty="0"/>
            </a:p>
          </p:txBody>
        </p: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EFB23F0-F5F6-479F-9029-F4BD330A331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626676" y="3965033"/>
            <a:ext cx="0" cy="515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6128C1B-D40F-422A-8994-C6756DF01C54}"/>
              </a:ext>
            </a:extLst>
          </p:cNvPr>
          <p:cNvCxnSpPr>
            <a:cxnSpLocks/>
          </p:cNvCxnSpPr>
          <p:nvPr/>
        </p:nvCxnSpPr>
        <p:spPr>
          <a:xfrm flipH="1">
            <a:off x="8081226" y="5248353"/>
            <a:ext cx="8125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A288-DA9D-4910-A46B-A5CC8A78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42AAB-7150-4BA9-97B1-015010E90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Project: Daily Health Monitor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Employee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Health data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 Management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Persistence – csv / txt files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Exception handling and input check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User interface – console command line</a:t>
            </a:r>
          </a:p>
          <a:p>
            <a:pPr marL="690563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Unit test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23D67-3A44-41ED-B227-734D6C5F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9835412-C4F6-4946-BF86-41F5AE8E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36" y="1341438"/>
            <a:ext cx="5959550" cy="38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5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7B138-05A3-4D9E-B1F8-916BD2DE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and developing skills – Console application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E30B1-C8F7-4738-A025-AA3B0881D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Stage key points: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Coding standards – Maintainability, Readability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Object-oriented programming – Increase program size, variety of functions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Model-View Separation – Hierarchical structure program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Unit test – TDD methodology, safety refactoring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56C497-19AD-4D3B-9772-81C66207B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5708D8-82B0-44E8-BAE5-EF49452F1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ea typeface="DengXian"/>
              </a:rPr>
              <a:t>C# Programming</a:t>
            </a:r>
            <a:endParaRPr lang="en-US" dirty="0">
              <a:latin typeface="Arial Narrow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381686-6493-4BB4-907B-747F6AD23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ZHANG Jialong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LIU Lin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451876" y="2690438"/>
            <a:ext cx="9447133" cy="2387600"/>
          </a:xfrm>
        </p:spPr>
        <p:txBody>
          <a:bodyPr/>
          <a:lstStyle/>
          <a:p>
            <a:r>
              <a:rPr lang="en-US" altLang="zh-CN" dirty="0"/>
              <a:t>Windows Forms Applications </a:t>
            </a:r>
            <a:br>
              <a:rPr lang="en-US" altLang="zh-CN" dirty="0"/>
            </a:br>
            <a:r>
              <a:rPr lang="en-US" altLang="zh-CN" sz="4000" dirty="0"/>
              <a:t>– case: Employee Daily Health Monitor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9FC2"/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9FC2"/>
              </a:solidFill>
              <a:effectLst/>
              <a:uLnTx/>
              <a:uFillTx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09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2940" y="1325610"/>
            <a:ext cx="6872286" cy="45005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/>
              <a:t>LIU Lin </a:t>
            </a:r>
            <a:r>
              <a:rPr lang="en-US" altLang="zh-CN" dirty="0"/>
              <a:t>/ </a:t>
            </a:r>
            <a:r>
              <a:rPr lang="zh-CN" altLang="en-US" dirty="0"/>
              <a:t>刘林</a:t>
            </a:r>
            <a:r>
              <a:rPr lang="en-US" altLang="zh-CN" dirty="0"/>
              <a:t>, (future) Project Engineer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dirty="0" err="1"/>
              <a:t>L’École</a:t>
            </a:r>
            <a:r>
              <a:rPr lang="en-US" altLang="zh-CN" dirty="0"/>
              <a:t> </a:t>
            </a:r>
            <a:r>
              <a:rPr lang="en-US" altLang="zh-CN" dirty="0" err="1"/>
              <a:t>centrale</a:t>
            </a:r>
            <a:r>
              <a:rPr lang="en-US" altLang="zh-CN" dirty="0"/>
              <a:t> de </a:t>
            </a:r>
            <a:r>
              <a:rPr lang="en-US" altLang="zh-CN" dirty="0" err="1"/>
              <a:t>Pékin</a:t>
            </a:r>
            <a:r>
              <a:rPr lang="en-US" altLang="zh-CN" dirty="0"/>
              <a:t>, </a:t>
            </a:r>
            <a:r>
              <a:rPr lang="en-US" altLang="zh-CN" dirty="0" err="1"/>
              <a:t>Beihang</a:t>
            </a:r>
            <a:r>
              <a:rPr lang="en-US" altLang="zh-CN" dirty="0"/>
              <a:t> University (BUAA)</a:t>
            </a:r>
          </a:p>
          <a:p>
            <a:pPr marL="747713" lvl="1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Master degree, Control Science and Engineering</a:t>
            </a:r>
          </a:p>
          <a:p>
            <a:pPr marL="747713" lvl="1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Bachelor degree, Mathematics and Applied Mathematics</a:t>
            </a:r>
          </a:p>
          <a:p>
            <a:pPr marL="342900" indent="-342900">
              <a:buFontTx/>
              <a:buChar char="-"/>
            </a:pPr>
            <a:endParaRPr lang="en-US" altLang="zh-CN" dirty="0"/>
          </a:p>
          <a:p>
            <a:pPr marL="342900" indent="-34290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233" y="1615868"/>
            <a:ext cx="2322053" cy="17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Learn building </a:t>
            </a:r>
            <a:r>
              <a:rPr lang="en-US" altLang="zh-CN" b="1" dirty="0"/>
              <a:t>graphically rich interactive applications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Learn </a:t>
            </a:r>
            <a:r>
              <a:rPr lang="en-US" altLang="zh-CN" b="1" dirty="0"/>
              <a:t>Windows Forms programming</a:t>
            </a:r>
          </a:p>
          <a:p>
            <a:pPr marL="747713" lvl="1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Windows Forms controls</a:t>
            </a:r>
          </a:p>
          <a:p>
            <a:pPr marL="747713" lvl="1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Handling of user inputs, event handlers</a:t>
            </a:r>
          </a:p>
          <a:p>
            <a:pPr marL="747713" lvl="1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UI &amp; UX design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Learn </a:t>
            </a:r>
            <a:r>
              <a:rPr lang="en-US" altLang="zh-CN" b="1" dirty="0"/>
              <a:t>quality management</a:t>
            </a:r>
          </a:p>
          <a:p>
            <a:pPr marL="747713" lvl="1" indent="-342900">
              <a:buFontTx/>
              <a:buChar char="-"/>
            </a:pPr>
            <a:endParaRPr lang="en-US" altLang="zh-CN" dirty="0"/>
          </a:p>
          <a:p>
            <a:pPr marL="342900" indent="-34290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6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Employee Daily Health Monitor - Requirements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Basic operations</a:t>
            </a:r>
            <a:r>
              <a:rPr lang="en-US" altLang="zh-CN" dirty="0"/>
              <a:t>: Add, Edit, Delete, Load, Save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Filters</a:t>
            </a:r>
            <a:r>
              <a:rPr lang="en-US" altLang="zh-CN" dirty="0"/>
              <a:t>: Date, Name, </a:t>
            </a:r>
            <a:r>
              <a:rPr lang="en-US" altLang="zh-CN" dirty="0" err="1"/>
              <a:t>GinNumber</a:t>
            </a:r>
            <a:r>
              <a:rPr lang="en-US" altLang="zh-CN" dirty="0"/>
              <a:t>, Suspects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User Experience</a:t>
            </a:r>
          </a:p>
          <a:p>
            <a:pPr marL="747713" lvl="1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Shortcuts support</a:t>
            </a:r>
          </a:p>
          <a:p>
            <a:pPr marL="747713" lvl="1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Error messages</a:t>
            </a:r>
          </a:p>
          <a:p>
            <a:pPr marL="747713" lvl="1" indent="-342900">
              <a:lnSpc>
                <a:spcPct val="150000"/>
              </a:lnSpc>
              <a:buFontTx/>
              <a:buChar char="-"/>
            </a:pPr>
            <a:r>
              <a:rPr lang="en-US" altLang="zh-CN" dirty="0"/>
              <a:t>Full-featured, but also easy to use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Employee Daily Health Monitor - Solution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7" name="内容占位符 4" descr="Employee Health Recorder v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03" y="1397048"/>
            <a:ext cx="6689370" cy="4351338"/>
          </a:xfrm>
        </p:spPr>
      </p:pic>
      <p:pic>
        <p:nvPicPr>
          <p:cNvPr id="8" name="内容占位符 5" descr="Edit Record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5" y="1397048"/>
            <a:ext cx="2680735" cy="43513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88355" y="5807028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Records Explorer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902399" y="580702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Record Editor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4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Employee Daily Health Monitor - Demo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Employee Daily Health Monitor - 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2913" y="1341438"/>
            <a:ext cx="7230096" cy="4500562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zh-CN" dirty="0"/>
              <a:t>Take four weeks from beginning to a deliverable application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zh-CN" dirty="0"/>
              <a:t>What we have learned</a:t>
            </a:r>
          </a:p>
          <a:p>
            <a:pPr marL="747713" lvl="1" indent="-342900">
              <a:lnSpc>
                <a:spcPct val="200000"/>
              </a:lnSpc>
              <a:buFontTx/>
              <a:buChar char="-"/>
            </a:pPr>
            <a:r>
              <a:rPr lang="en-US" altLang="zh-CN" dirty="0"/>
              <a:t>Windows Forms programming</a:t>
            </a:r>
          </a:p>
          <a:p>
            <a:pPr marL="747713" lvl="1" indent="-342900">
              <a:lnSpc>
                <a:spcPct val="200000"/>
              </a:lnSpc>
              <a:buFontTx/>
              <a:buChar char="-"/>
            </a:pPr>
            <a:r>
              <a:rPr lang="en-US" altLang="zh-CN" dirty="0"/>
              <a:t>Good UI &amp; UX design</a:t>
            </a:r>
          </a:p>
          <a:p>
            <a:pPr marL="747713" lvl="1" indent="-342900">
              <a:lnSpc>
                <a:spcPct val="200000"/>
              </a:lnSpc>
              <a:buFontTx/>
              <a:buChar char="-"/>
            </a:pPr>
            <a:r>
              <a:rPr lang="en-US" altLang="zh-CN" dirty="0"/>
              <a:t>Continuous Development &amp; Continuous Testing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zh-CN" dirty="0"/>
              <a:t>Future works: performance improvement, database, etc.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5" name="内容占位符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71" y="2086875"/>
            <a:ext cx="5181600" cy="3234988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82" y="2096815"/>
            <a:ext cx="1533739" cy="17814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39871" y="5391960"/>
            <a:ext cx="914400" cy="279699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</a:rPr>
              <a:t>Solution v0</a:t>
            </a:r>
            <a:endParaRPr lang="zh-CN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13116" y="3946713"/>
            <a:ext cx="1290918" cy="225169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</a:rPr>
              <a:t>List of controls</a:t>
            </a:r>
            <a:endParaRPr lang="zh-CN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altLang="zh-CN"/>
              <a:t>Quality Management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altLang="zh-CN"/>
              <a:t>ZHANG Shishi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4200" y="4716780"/>
            <a:ext cx="3575685" cy="119824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pPr marL="285750" indent="-285750" algn="l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</a:rPr>
              <a:t>2019 Summer Intern in BGC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10250" t="6538" r="21412" b="2347"/>
          <a:stretch>
            <a:fillRect/>
          </a:stretch>
        </p:blipFill>
        <p:spPr>
          <a:xfrm>
            <a:off x="549910" y="430530"/>
            <a:ext cx="3024505" cy="3025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116" t="7932" r="2894" b="12145"/>
          <a:stretch>
            <a:fillRect/>
          </a:stretch>
        </p:blipFill>
        <p:spPr>
          <a:xfrm>
            <a:off x="3574415" y="3487420"/>
            <a:ext cx="4241165" cy="26219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76370" y="1343660"/>
            <a:ext cx="7876540" cy="119824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pPr marL="0" indent="0" algn="l" eaLnBrk="1" latinLnBrk="0" hangingPunct="1">
              <a:lnSpc>
                <a:spcPct val="100000"/>
              </a:lnSpc>
              <a:buFont typeface="Wingdings" panose="05000000000000000000" charset="0"/>
              <a:buBlip>
                <a:blip r:embed="rId5"/>
              </a:buBlip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</a:rPr>
              <a:t>  </a:t>
            </a:r>
            <a:r>
              <a:rPr lang="en-US" altLang="zh-CN" b="1" dirty="0">
                <a:latin typeface="Arial Narrow" charset="0"/>
                <a:ea typeface="Arial Narrow" charset="0"/>
                <a:cs typeface="Arial Narrow" charset="0"/>
              </a:rPr>
              <a:t>Shishi Zhang (</a:t>
            </a:r>
            <a:r>
              <a:rPr lang="zh-CN" altLang="en-US" b="1" dirty="0">
                <a:latin typeface="Arial Narrow" charset="0"/>
                <a:ea typeface="Arial Narrow" charset="0"/>
                <a:cs typeface="Arial Narrow" charset="0"/>
              </a:rPr>
              <a:t>张师师</a:t>
            </a:r>
            <a:r>
              <a:rPr lang="en-US" altLang="zh-CN" b="1" dirty="0">
                <a:latin typeface="Arial Narrow" charset="0"/>
                <a:ea typeface="Arial Narrow" charset="0"/>
                <a:cs typeface="Arial Narrow" charset="0"/>
              </a:rPr>
              <a:t>)</a:t>
            </a:r>
            <a:endParaRPr lang="en-US" altLang="zh-CN" dirty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 algn="l" eaLnBrk="1" latinLnBrk="0" hangingPunct="1">
              <a:lnSpc>
                <a:spcPct val="100000"/>
              </a:lnSpc>
              <a:buFont typeface="Wingdings" panose="05000000000000000000" charset="0"/>
              <a:buBlip>
                <a:blip r:embed="rId5"/>
              </a:buBlip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  <a:sym typeface="+mn-ea"/>
              </a:rPr>
              <a:t>  Pennsylvania State University, Petroleum and Natural Gas Engineering</a:t>
            </a:r>
          </a:p>
          <a:p>
            <a:pPr marL="0" indent="0" algn="l" eaLnBrk="1" latinLnBrk="0" hangingPunct="1">
              <a:lnSpc>
                <a:spcPct val="100000"/>
              </a:lnSpc>
              <a:buFont typeface="Wingdings" panose="05000000000000000000" charset="0"/>
              <a:buBlip>
                <a:blip r:embed="rId5"/>
              </a:buBlip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  <a:sym typeface="+mn-ea"/>
              </a:rPr>
              <a:t>  </a:t>
            </a:r>
            <a:r>
              <a:rPr lang="en-US" altLang="zh-CN" dirty="0">
                <a:latin typeface="Arial Narrow" charset="0"/>
                <a:ea typeface="Arial Narrow" charset="0"/>
                <a:cs typeface="Arial Narrow" charset="0"/>
              </a:rPr>
              <a:t>Cornell University, Systems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ea typeface="宋体" panose="02010600030101010101" pitchFamily="2" charset="-122"/>
              </a:rPr>
              <a:t>Quality Management  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altLang="zh-CN"/>
              <a:t>What did we learn?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altLang="zh-CN"/>
              <a:t>The importance of quality management.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altLang="zh-CN"/>
              <a:t>General knowledge of the quality management in Schlumberger.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altLang="zh-CN">
                <a:sym typeface="+mn-ea"/>
              </a:rPr>
              <a:t>Design healthy, fast and maintainable tests.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endParaRPr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85" y="3372485"/>
            <a:ext cx="7620000" cy="228600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E760-A2CC-4C89-A623-EB1E4910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 Introduction -- </a:t>
            </a:r>
            <a:r>
              <a:rPr lang="en-US" altLang="zh-CN" b="1" dirty="0"/>
              <a:t>ZHANG Jialong </a:t>
            </a:r>
            <a:r>
              <a:rPr lang="zh-CN" altLang="en-US" b="1" dirty="0"/>
              <a:t>张嘉龙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5C41C8-C95B-4812-B72A-AAB8D1A0A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56" y="1381090"/>
            <a:ext cx="5045766" cy="37843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25ED9-FE55-4DF8-8497-101E57F0C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4AA83E-07C9-4D40-A3E0-2428F3FCC84C}"/>
              </a:ext>
            </a:extLst>
          </p:cNvPr>
          <p:cNvSpPr txBox="1">
            <a:spLocks/>
          </p:cNvSpPr>
          <p:nvPr/>
        </p:nvSpPr>
        <p:spPr>
          <a:xfrm>
            <a:off x="442914" y="1341438"/>
            <a:ext cx="11306174" cy="4135472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360"/>
              </a:lnSpc>
              <a:spcBef>
                <a:spcPts val="1000"/>
              </a:spcBef>
              <a:buFont typeface="Arial"/>
              <a:buNone/>
              <a:defRPr lang="en-US" sz="2400" kern="120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lang="en-US" sz="2000" kern="120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lang="en-US" sz="2000" kern="120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lang="en-US" sz="2000" kern="120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lang="en-US" sz="2000" kern="1200">
                <a:solidFill>
                  <a:schemeClr val="bg2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Desktop Software Engineer in OWP Deliverables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             --Direct Manager: WANG Xi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	--Mentor: GE Tong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Washington University in St. Louis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	--Master of Science in EE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Renmin University of China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	--Bachelor of Science in Physics</a:t>
            </a:r>
          </a:p>
          <a:p>
            <a:pPr fontAlgn="auto">
              <a:spcAft>
                <a:spcPts val="0"/>
              </a:spcAft>
            </a:pPr>
            <a:endParaRPr lang="en-US" altLang="zh-CN" dirty="0"/>
          </a:p>
          <a:p>
            <a:pPr fontAlgn="auto">
              <a:spcAft>
                <a:spcPts val="0"/>
              </a:spcAft>
            </a:pPr>
            <a:endParaRPr lang="en-US" altLang="zh-CN" dirty="0"/>
          </a:p>
          <a:p>
            <a:pPr fontAlgn="auto">
              <a:spcAft>
                <a:spcPts val="0"/>
              </a:spcAft>
            </a:pPr>
            <a:endParaRPr lang="en-US" altLang="zh-CN" dirty="0"/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59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/>
            </a:r>
            <a:br>
              <a:rPr lang="zh-CN" altLang="en-US"/>
            </a:br>
            <a:r>
              <a:rPr altLang="zh-CN">
                <a:sym typeface="+mn-ea"/>
              </a:rPr>
              <a:t>Quality Management: Daily Health Monitor Project </a:t>
            </a:r>
            <a:r>
              <a:rPr altLang="zh-CN"/>
              <a:t/>
            </a:r>
            <a:br>
              <a:rPr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67550" y="1997075"/>
            <a:ext cx="4628515" cy="286321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285750" indent="-320675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Arial Narrow" charset="0"/>
                <a:ea typeface="Arial Narrow" charset="0"/>
                <a:cs typeface="Arial Narrow" charset="0"/>
              </a:rPr>
              <a:t>Clarify requirements</a:t>
            </a:r>
          </a:p>
          <a:p>
            <a:pPr marL="285750" indent="-320675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Arial Narrow" charset="0"/>
                <a:ea typeface="Arial Narrow" charset="0"/>
                <a:cs typeface="Arial Narrow" charset="0"/>
              </a:rPr>
              <a:t>Unit tests </a:t>
            </a:r>
          </a:p>
          <a:p>
            <a:pPr marL="285750" indent="-320675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Arial Narrow" charset="0"/>
                <a:ea typeface="Arial Narrow" charset="0"/>
                <a:cs typeface="Arial Narrow" charset="0"/>
              </a:rPr>
              <a:t>Test cases </a:t>
            </a:r>
          </a:p>
          <a:p>
            <a:pPr marL="285750" indent="-320675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Arial Narrow" charset="0"/>
                <a:ea typeface="Arial Narrow" charset="0"/>
                <a:cs typeface="Arial Narrow" charset="0"/>
              </a:rPr>
              <a:t>Test cases review / code review</a:t>
            </a:r>
          </a:p>
          <a:p>
            <a:pPr marL="285750" indent="-320675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Arial Narrow" charset="0"/>
                <a:ea typeface="Arial Narrow" charset="0"/>
                <a:cs typeface="Arial Narrow" charset="0"/>
              </a:rPr>
              <a:t>Regression test after update</a:t>
            </a:r>
          </a:p>
          <a:p>
            <a:pPr marL="285750" indent="-320675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300" dirty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 eaLnBrk="1" latinLnBrk="0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3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455420" y="1779270"/>
          <a:ext cx="3914775" cy="3138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1358900" y="1779270"/>
            <a:ext cx="0" cy="315658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41020" y="4612365"/>
            <a:ext cx="914400" cy="29718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</a:rPr>
              <a:t>Faster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87365" y="1671320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</a:rPr>
              <a:t>Higher Cost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87265" y="4613275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</a:rPr>
              <a:t>Lower Cost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477510" y="1770380"/>
            <a:ext cx="0" cy="315658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41020" y="1671165"/>
            <a:ext cx="914400" cy="33274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>
              <a:lnSpc>
                <a:spcPts val="1880"/>
              </a:lnSpc>
            </a:pPr>
            <a:r>
              <a:rPr lang="en-US" altLang="zh-CN" dirty="0">
                <a:latin typeface="Arial Narrow" charset="0"/>
                <a:ea typeface="Arial Narrow" charset="0"/>
                <a:cs typeface="Arial Narrow" charset="0"/>
              </a:rPr>
              <a:t>Slower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sym typeface="+mn-ea"/>
              </a:rPr>
              <a:t>Quality Management: </a:t>
            </a:r>
            <a:r>
              <a:rPr altLang="zh-CN"/>
              <a:t>Unit Test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20420" y="2182495"/>
            <a:ext cx="6287770" cy="3155315"/>
            <a:chOff x="741" y="3928"/>
            <a:chExt cx="9902" cy="4969"/>
          </a:xfrm>
        </p:grpSpPr>
        <p:pic>
          <p:nvPicPr>
            <p:cNvPr id="5" name="图片 4" descr="persontest"/>
            <p:cNvPicPr>
              <a:picLocks noChangeAspect="1"/>
            </p:cNvPicPr>
            <p:nvPr/>
          </p:nvPicPr>
          <p:blipFill>
            <a:blip r:embed="rId3"/>
            <a:srcRect r="41166"/>
            <a:stretch>
              <a:fillRect/>
            </a:stretch>
          </p:blipFill>
          <p:spPr>
            <a:xfrm>
              <a:off x="741" y="3989"/>
              <a:ext cx="4237" cy="2354"/>
            </a:xfrm>
            <a:prstGeom prst="rect">
              <a:avLst/>
            </a:prstGeom>
          </p:spPr>
        </p:pic>
        <p:pic>
          <p:nvPicPr>
            <p:cNvPr id="10" name="图片 9" descr="healthinformation"/>
            <p:cNvPicPr>
              <a:picLocks noChangeAspect="1"/>
            </p:cNvPicPr>
            <p:nvPr/>
          </p:nvPicPr>
          <p:blipFill>
            <a:blip r:embed="rId4"/>
            <a:srcRect r="48806"/>
            <a:stretch>
              <a:fillRect/>
            </a:stretch>
          </p:blipFill>
          <p:spPr>
            <a:xfrm>
              <a:off x="741" y="6424"/>
              <a:ext cx="4265" cy="2416"/>
            </a:xfrm>
            <a:prstGeom prst="rect">
              <a:avLst/>
            </a:prstGeom>
          </p:spPr>
        </p:pic>
        <p:pic>
          <p:nvPicPr>
            <p:cNvPr id="11" name="图片 10" descr="healthrecordofone"/>
            <p:cNvPicPr>
              <a:picLocks noChangeAspect="1"/>
            </p:cNvPicPr>
            <p:nvPr/>
          </p:nvPicPr>
          <p:blipFill>
            <a:blip r:embed="rId5"/>
            <a:srcRect r="50723" b="-974"/>
            <a:stretch>
              <a:fillRect/>
            </a:stretch>
          </p:blipFill>
          <p:spPr>
            <a:xfrm>
              <a:off x="5264" y="3928"/>
              <a:ext cx="5363" cy="2543"/>
            </a:xfrm>
            <a:prstGeom prst="rect">
              <a:avLst/>
            </a:prstGeom>
          </p:spPr>
        </p:pic>
        <p:pic>
          <p:nvPicPr>
            <p:cNvPr id="12" name="图片 11" descr="HealthInformationall"/>
            <p:cNvPicPr>
              <a:picLocks noChangeAspect="1"/>
            </p:cNvPicPr>
            <p:nvPr/>
          </p:nvPicPr>
          <p:blipFill>
            <a:blip r:embed="rId6"/>
            <a:srcRect r="41405" b="-1191"/>
            <a:stretch>
              <a:fillRect/>
            </a:stretch>
          </p:blipFill>
          <p:spPr>
            <a:xfrm>
              <a:off x="5247" y="6367"/>
              <a:ext cx="5397" cy="2531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443230" y="1175385"/>
            <a:ext cx="5241925" cy="7073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altLang="zh-CN" sz="2300">
                <a:sym typeface="+mn-ea"/>
              </a:rPr>
              <a:t>100% line coverage of data model</a:t>
            </a:r>
            <a:endParaRPr lang="en-US" altLang="zh-CN" sz="23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altLang="zh-CN" sz="2300">
                <a:sym typeface="+mn-ea"/>
              </a:rPr>
              <a:t>100% branch coverage of data model</a:t>
            </a:r>
            <a:endParaRPr lang="zh-CN" altLang="en-US" sz="23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6" name="左箭头 15"/>
          <p:cNvSpPr/>
          <p:nvPr/>
        </p:nvSpPr>
        <p:spPr>
          <a:xfrm>
            <a:off x="7346950" y="2733675"/>
            <a:ext cx="554990" cy="377190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85190" y="5488940"/>
            <a:ext cx="7265035" cy="91440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lnSpc>
                <a:spcPts val="1880"/>
              </a:lnSpc>
            </a:pPr>
            <a:r>
              <a:rPr lang="en-US" altLang="zh-CN" sz="1600" dirty="0">
                <a:latin typeface="Arial Narrow" charset="0"/>
                <a:ea typeface="Arial Narrow" charset="0"/>
                <a:cs typeface="Arial Narrow" charset="0"/>
              </a:rPr>
              <a:t>Code coverage report generated by OpenCover and ReportGenerator</a:t>
            </a:r>
          </a:p>
        </p:txBody>
      </p:sp>
      <p:pic>
        <p:nvPicPr>
          <p:cNvPr id="18" name="图片 17" descr="al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080" y="2221230"/>
            <a:ext cx="3680460" cy="1192530"/>
          </a:xfrm>
          <a:prstGeom prst="rect">
            <a:avLst/>
          </a:prstGeom>
        </p:spPr>
      </p:pic>
      <p:pic>
        <p:nvPicPr>
          <p:cNvPr id="19" name="图片 18" descr="all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935" y="3501390"/>
            <a:ext cx="3714750" cy="2308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10100" y="5382260"/>
            <a:ext cx="2971800" cy="24066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spAutoFit/>
          </a:bodyPr>
          <a:lstStyle/>
          <a:p>
            <a:pPr>
              <a:lnSpc>
                <a:spcPts val="1880"/>
              </a:lnSpc>
            </a:pPr>
            <a:r>
              <a:rPr lang="en-US" altLang="zh-CN">
                <a:sym typeface="+mn-ea"/>
              </a:rPr>
              <a:t>Test Cases Design: Mindmap</a:t>
            </a:r>
            <a:endParaRPr lang="zh-CN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sym typeface="+mn-ea"/>
              </a:rPr>
              <a:t>Quality Management: </a:t>
            </a:r>
            <a:r>
              <a:rPr altLang="zh-CN"/>
              <a:t>Test Cases Design</a:t>
            </a:r>
          </a:p>
        </p:txBody>
      </p:sp>
      <p:pic>
        <p:nvPicPr>
          <p:cNvPr id="11" name="图片 10" descr="Employee Daily Health Monitor Design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" y="1436370"/>
            <a:ext cx="11533505" cy="3665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6" name="图片 5" descr="Employee Daily Health Monitor Design Stage 1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" y="1767840"/>
            <a:ext cx="11013440" cy="32023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10100" y="5210175"/>
            <a:ext cx="2971800" cy="24066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spAutoFit/>
          </a:bodyPr>
          <a:lstStyle/>
          <a:p>
            <a:pPr>
              <a:lnSpc>
                <a:spcPts val="1880"/>
              </a:lnSpc>
            </a:pPr>
            <a:r>
              <a:rPr lang="en-US" altLang="zh-CN">
                <a:sym typeface="+mn-ea"/>
              </a:rPr>
              <a:t>Test Cases Design: Mindmap  </a:t>
            </a:r>
            <a:endParaRPr lang="zh-CN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6780" y="4735830"/>
            <a:ext cx="2971800" cy="24066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spAutoFit/>
          </a:bodyPr>
          <a:lstStyle/>
          <a:p>
            <a:pPr>
              <a:lnSpc>
                <a:spcPts val="1880"/>
              </a:lnSpc>
            </a:pPr>
            <a:r>
              <a:rPr lang="en-US" altLang="zh-CN">
                <a:sym typeface="+mn-ea"/>
              </a:rPr>
              <a:t>Test Cases Design: Mindmap </a:t>
            </a:r>
            <a:endParaRPr lang="zh-CN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8" name="内容占位符 7" descr="Add Health Recor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65" y="1770380"/>
            <a:ext cx="11746230" cy="2606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6440" y="6067425"/>
            <a:ext cx="3195955" cy="24066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spAutoFit/>
          </a:bodyPr>
          <a:lstStyle/>
          <a:p>
            <a:pPr>
              <a:lnSpc>
                <a:spcPts val="1880"/>
              </a:lnSpc>
            </a:pPr>
            <a:r>
              <a:rPr lang="en-US" altLang="zh-CN">
                <a:sym typeface="+mn-ea"/>
              </a:rPr>
              <a:t>Test Cases Design: Excel Table</a:t>
            </a:r>
            <a:endParaRPr lang="zh-CN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77215" y="306261"/>
          <a:ext cx="11115040" cy="5597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9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9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681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784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Project Name：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Employee Daily Health Monitor Design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Test Designed by：</a:t>
                      </a:r>
                      <a:endParaRPr lang="zh-CN" altLang="en-US" sz="7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Shishi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Designed Date: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4/21/2020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Executed by: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Shishi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Execution date: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4/21/2020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Environment: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OS:Windows 10 Pro, 64-bit Operating System, x64-based processor.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Suite: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TS001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Case ID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Priority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Case Summary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Related Requirement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Prerequisites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Procedure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Test Data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Expected Result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Actual Result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Status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Remarks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31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TC001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High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To verify that clicking the add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button in Health Monitor Form opens a form for adding.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RS001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1.Health Monitor Form is ready.</a:t>
                      </a:r>
                    </a:p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1.Click add button in Health Monitor Form.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Health Records.csv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G:\HealthRecord\PrimeService\datafile\HealthRecords.csv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1.A form for adding which includes empty input fields should pop up.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2.Status of Health Monitor Form should change to "Adding".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Same as expected.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Success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2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TC002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High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To verify that clicking add button adds valid health record input into health records.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RS001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1.Health Monitor Form is ready.</a:t>
                      </a:r>
                    </a:p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1.Click add button in Health Monitor Form.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2.Enter a valid gin number (positive integer) that not exited in health records.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3.Enter first name.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4.Enter last name.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5.Choose date.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6.Choose visited Hubei or not.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7.Choose has abnormal symptom or not.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8.Enter a body temperature between 35 and 42 degree.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9.Submit add.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Health Records.csv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G:\HealthRecord\PrimeService\datafile\HealthRecords.csv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1.Form for adding is reset, all inputs are cleared and all error messages are invisible.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2.Status of Health Monitor Form should change to "Health Information Added".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3.The health record input should be added into the health records and displayed in data grid view.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Same as expected.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Success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440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TC003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High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To verify that clicking add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button in form for adding validates inputs and reminds user when gin number is not a positive integer.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RS008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1.Health Monitor Form is ready.</a:t>
                      </a:r>
                    </a:p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1.Click add button in Health Monitor Form.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2.Enter a gin number that is not a positive integer.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3.Enter first name.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4.Enter last name.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5.Choose date.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6.Choose visited Hubei or not.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7.Choose has abnormal symptom or not.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8.Enter a body temperature between 35 and 42 </a:t>
                      </a:r>
                      <a:r>
                        <a:rPr lang="en-US" sz="700">
                          <a:solidFill>
                            <a:srgbClr val="000000"/>
                          </a:solidFill>
                          <a:latin typeface="微软雅黑" panose="020B0503020204020204" charset="-122"/>
                          <a:sym typeface="+mn-ea"/>
                        </a:rPr>
                        <a:t>degree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9.Submit add.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Health Records.csv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G:\HealthRecord\PrimeService\datafile\HealthRecords.csv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1.Error messages should appear under gin number input to notify users how to correct the invalid input.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2.A message box should pop up to notify users that the add action is failed.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3.Form for adding is not reset.</a:t>
                      </a:r>
                    </a:p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4.The health record input should not be added into the health records and should not be displayed in data grid view.</a:t>
                      </a:r>
                    </a:p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Same as expected.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Success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/>
              <a:t>Quality Management: Conclusion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altLang="zh-CN" sz="2400">
                <a:sym typeface="+mn-ea"/>
              </a:rPr>
              <a:t>Skill developed or improved </a:t>
            </a: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altLang="zh-CN" sz="2400">
                <a:sym typeface="+mn-ea"/>
              </a:rPr>
              <a:t>Hard skills</a:t>
            </a:r>
          </a:p>
          <a:p>
            <a:pPr marL="1257300" lvl="2" indent="-342900"/>
            <a:r>
              <a:rPr altLang="zh-CN" sz="2400">
                <a:sym typeface="+mn-ea"/>
              </a:rPr>
              <a:t>Test driven design</a:t>
            </a:r>
          </a:p>
          <a:p>
            <a:pPr marL="1257300" lvl="2" indent="-342900"/>
            <a:r>
              <a:rPr altLang="zh-CN" sz="2400">
                <a:sym typeface="+mn-ea"/>
              </a:rPr>
              <a:t>Test cases design</a:t>
            </a: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altLang="zh-CN" sz="2400">
                <a:sym typeface="+mn-ea"/>
              </a:rPr>
              <a:t>Soft skills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altLang="zh-CN" sz="2400">
                <a:sym typeface="+mn-ea"/>
              </a:rPr>
              <a:t>Communication skills: accurate, effective</a:t>
            </a:r>
          </a:p>
          <a:p>
            <a:pPr lvl="0"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/>
              <a:t>Fresh Out Training Periodic Summary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-342900">
              <a:buFont typeface="Arial" panose="020B0604020202020204" pitchFamily="34" charset="0"/>
              <a:buChar char="•"/>
            </a:pPr>
            <a:r>
              <a:rPr altLang="zh-CN" sz="2400">
                <a:sym typeface="+mn-ea"/>
              </a:rPr>
              <a:t>Knowledge and Skills: OOP in C#, Windows forms, quality management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altLang="zh-CN" sz="2400">
                <a:sym typeface="+mn-ea"/>
              </a:rPr>
              <a:t>Deeper understanding of Schlumberger: work process, culture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altLang="zh-CN" sz="2400">
                <a:sym typeface="+mn-ea"/>
              </a:rPr>
              <a:t>Learning experience and appreciation</a:t>
            </a:r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28645" y="4210685"/>
            <a:ext cx="544830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People, Technology, Profit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93725" y="3324225"/>
            <a:ext cx="2345055" cy="2070100"/>
            <a:chOff x="1849" y="5939"/>
            <a:chExt cx="3693" cy="3260"/>
          </a:xfrm>
        </p:grpSpPr>
        <p:pic>
          <p:nvPicPr>
            <p:cNvPr id="6" name="图片 5" descr="微信图片_202004262338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9" y="5939"/>
              <a:ext cx="3261" cy="326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552" y="7335"/>
              <a:ext cx="990" cy="908"/>
            </a:xfrm>
            <a:prstGeom prst="rect">
              <a:avLst/>
            </a:prstGeom>
            <a:noFill/>
          </p:spPr>
          <p:txBody>
            <a:bodyPr vert="horz" lIns="0" tIns="0" rIns="0" bIns="0" rtlCol="0" anchor="t" anchorCtr="0">
              <a:noAutofit/>
            </a:bodyPr>
            <a:lstStyle/>
            <a:p>
              <a:pPr>
                <a:lnSpc>
                  <a:spcPts val="1880"/>
                </a:lnSpc>
              </a:pPr>
              <a:r>
                <a:rPr lang="en-US" altLang="zh-CN" sz="2400" b="1" dirty="0">
                  <a:latin typeface="Arial Narrow" charset="0"/>
                  <a:ea typeface="Arial Narrow" charset="0"/>
                  <a:cs typeface="Arial Narrow" charset="0"/>
                </a:rPr>
                <a:t>Go!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93920" y="2833370"/>
            <a:ext cx="2804795" cy="1191260"/>
          </a:xfrm>
        </p:spPr>
        <p:txBody>
          <a:bodyPr/>
          <a:lstStyle/>
          <a:p>
            <a:pPr algn="ctr"/>
            <a:r>
              <a:rPr altLang="zh-CN" sz="4400"/>
              <a:t>Thank You!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94F6-B524-4D94-94B1-95F2E9C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Daily Schedule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3453-C058-4EE8-9778-6B1AE6EBD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Daily Stand-up Meeting 9:00 – 9:30 </a:t>
            </a:r>
          </a:p>
          <a:p>
            <a:r>
              <a:rPr lang="en-US" altLang="zh-CN" dirty="0"/>
              <a:t>	WeChat Voice Call; </a:t>
            </a:r>
          </a:p>
          <a:p>
            <a:r>
              <a:rPr lang="en-US" altLang="zh-CN" dirty="0"/>
              <a:t>	Context and Knowledge Sharing by Grace; </a:t>
            </a:r>
          </a:p>
          <a:p>
            <a:r>
              <a:rPr lang="en-US" altLang="zh-CN" dirty="0"/>
              <a:t>	Status Sharing/Plan Making;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Daily Review 18:00</a:t>
            </a:r>
          </a:p>
          <a:p>
            <a:r>
              <a:rPr lang="en-US" altLang="zh-CN" dirty="0"/>
              <a:t>	Status Sharing in WeChat; </a:t>
            </a:r>
          </a:p>
          <a:p>
            <a:r>
              <a:rPr lang="en-US" altLang="zh-CN" dirty="0"/>
              <a:t>	Code Review; Help Session; </a:t>
            </a:r>
          </a:p>
          <a:p>
            <a:r>
              <a:rPr lang="en-US" altLang="zh-CN" dirty="0"/>
              <a:t>	Interactive Real-Time Learning;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Free Discussion Chatroom all-day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9609-BF9B-4A8D-80B7-1263CBCE6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06696-AA03-49FE-9267-09F0DE5AE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13" y="2236768"/>
            <a:ext cx="2262482" cy="20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E805-2EAF-4EC2-A4FC-A38BE109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C# Language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0D4113-2D99-4270-B2BD-563954222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67496"/>
            <a:ext cx="11306174" cy="4500562"/>
          </a:xfrm>
        </p:spPr>
        <p:txBody>
          <a:bodyPr/>
          <a:lstStyle/>
          <a:p>
            <a:pPr marL="285750" indent="-285750">
              <a:lnSpc>
                <a:spcPts val="188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Text book: Illustrated C# 7 (C#</a:t>
            </a:r>
            <a:r>
              <a:rPr lang="zh-CN" altLang="en-US" dirty="0"/>
              <a:t>图解教程）</a:t>
            </a:r>
            <a:endParaRPr lang="en-US" altLang="zh-CN" dirty="0"/>
          </a:p>
          <a:p>
            <a:pPr>
              <a:lnSpc>
                <a:spcPts val="1880"/>
              </a:lnSpc>
            </a:pPr>
            <a:r>
              <a:rPr lang="en-US" altLang="zh-CN" dirty="0">
                <a:hlinkClick r:id="rId2"/>
              </a:rPr>
              <a:t>https://github.com/Archangelxzy/Csharp--/blob/master/ReadNote.md</a:t>
            </a:r>
            <a:r>
              <a:rPr lang="en-US" altLang="zh-CN" dirty="0"/>
              <a:t> by LIU Lin</a:t>
            </a:r>
          </a:p>
          <a:p>
            <a:pPr marL="285750" indent="-285750">
              <a:lnSpc>
                <a:spcPts val="188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Programming Practices: </a:t>
            </a:r>
            <a:r>
              <a:rPr lang="en-US" altLang="zh-CN" dirty="0" err="1"/>
              <a:t>Edabit</a:t>
            </a:r>
            <a:r>
              <a:rPr lang="en-US" altLang="zh-CN" dirty="0"/>
              <a:t>, </a:t>
            </a:r>
            <a:r>
              <a:rPr lang="en-US" altLang="zh-CN" dirty="0" err="1"/>
              <a:t>Leetcode</a:t>
            </a:r>
            <a:r>
              <a:rPr lang="en-US" altLang="zh-CN" dirty="0"/>
              <a:t>, </a:t>
            </a:r>
            <a:r>
              <a:rPr lang="en-US" altLang="zh-CN" dirty="0" err="1"/>
              <a:t>RegexOne</a:t>
            </a:r>
            <a:r>
              <a:rPr lang="en-US" altLang="zh-CN" dirty="0"/>
              <a:t>, etc. </a:t>
            </a:r>
          </a:p>
          <a:p>
            <a:pPr>
              <a:lnSpc>
                <a:spcPts val="1880"/>
              </a:lnSpc>
            </a:pPr>
            <a:r>
              <a:rPr lang="en-US" altLang="zh-CN" dirty="0">
                <a:hlinkClick r:id="rId3"/>
              </a:rPr>
              <a:t>https://github.com/jzhang182</a:t>
            </a:r>
            <a:endParaRPr lang="en-US" altLang="zh-CN" dirty="0"/>
          </a:p>
          <a:p>
            <a:pPr marL="285750" indent="-285750">
              <a:lnSpc>
                <a:spcPts val="188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Further learning materials: Microsoft documents, Pluralsight, etc.  </a:t>
            </a:r>
          </a:p>
          <a:p>
            <a:pPr marL="285750" indent="-285750">
              <a:lnSpc>
                <a:spcPts val="188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C48616-E19D-4F07-A1B2-F107B91FD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25" y="3179611"/>
            <a:ext cx="3824799" cy="1492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B3CDB9-B2F4-45AC-93BD-09455A0705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172795"/>
            <a:ext cx="3824799" cy="2997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C147F6-C6A3-4544-A86D-80D12357A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597" y="177554"/>
            <a:ext cx="1811490" cy="22741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CD799-767D-43F0-A25B-017806A6D1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9" t="335" r="87" b="-335"/>
          <a:stretch/>
        </p:blipFill>
        <p:spPr>
          <a:xfrm>
            <a:off x="5083977" y="3960001"/>
            <a:ext cx="2308093" cy="2623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0BAF42-4270-468C-812C-324B522019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9"/>
          <a:stretch/>
        </p:blipFill>
        <p:spPr>
          <a:xfrm>
            <a:off x="8422428" y="2230791"/>
            <a:ext cx="3326659" cy="462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901F-7149-4EB9-8FB9-4D57CA1B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Softwares</a:t>
            </a:r>
            <a:r>
              <a:rPr lang="en-US" altLang="zh-CN" dirty="0"/>
              <a:t> and extensions usage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48B27-91BF-4711-B1B3-4C1167CDE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Coding: Visual Studio Code, Visual Studio 2019 Community</a:t>
            </a:r>
          </a:p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Quality Management: 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Unit Test: </a:t>
            </a:r>
            <a:r>
              <a:rPr lang="en-US" altLang="zh-CN" dirty="0" err="1"/>
              <a:t>Xunit</a:t>
            </a:r>
            <a:r>
              <a:rPr lang="en-US" altLang="zh-CN" dirty="0"/>
              <a:t>, </a:t>
            </a:r>
            <a:r>
              <a:rPr lang="en-US" altLang="zh-CN" dirty="0" err="1"/>
              <a:t>OpenCover</a:t>
            </a:r>
            <a:endParaRPr lang="en-US" altLang="zh-CN" dirty="0"/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Test Case Design: </a:t>
            </a:r>
            <a:r>
              <a:rPr lang="en-US" altLang="zh-CN" dirty="0" err="1"/>
              <a:t>Xmind</a:t>
            </a:r>
            <a:r>
              <a:rPr lang="en-US" altLang="zh-CN" dirty="0"/>
              <a:t>/</a:t>
            </a:r>
            <a:r>
              <a:rPr lang="en-US" altLang="zh-CN" dirty="0" err="1"/>
              <a:t>MindMaster</a:t>
            </a:r>
            <a:r>
              <a:rPr lang="en-US" altLang="zh-CN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Code/Project management: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3CA84-B22F-4C68-9F2D-8BCB05333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0521D-A201-417B-B3EE-CD42BF7871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56" y="4106793"/>
            <a:ext cx="2543329" cy="1735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97D80-C6B3-454F-B40A-C18E824575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16" y="3533659"/>
            <a:ext cx="3190452" cy="2722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0B711-32A0-4184-A076-8995C9F89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16" y="64044"/>
            <a:ext cx="3190452" cy="33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6BB5-F33D-40EA-AA3B-A0CB3F74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Individual Projects and Testing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56C4-5D3E-4E92-AF60-76A1F9F4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Coding exercises and challenges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Algorithms: Searching, Sorting, etc.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Performance: Speed, Stability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Maintainability/Testability: Naming and coding Standards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Console Apps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Trajectory Views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Daily Health Monitoring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Unit testing and 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Windows Forms Apps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Daily Health Monitoring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Test Cases</a:t>
            </a:r>
          </a:p>
          <a:p>
            <a:pPr marL="747713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Mind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97141-7CA0-44DD-BF50-57A4FC7E8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E68C56-851D-0E49-A58C-F30516365F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40000"/>
                  <a:lumOff val="60000"/>
                </a:srgbClr>
              </a:solidFill>
              <a:effectLst/>
              <a:uLnTx/>
              <a:uFillTx/>
              <a:latin typeface="Arial Narrow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823335-1FDC-4B36-8814-6998E86331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63" y="3901671"/>
            <a:ext cx="6003303" cy="2138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0E902-FE19-46DB-8B87-9EED105CB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5" y="677861"/>
            <a:ext cx="4662921" cy="254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5708D8-82B0-44E8-BAE5-EF49452F1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876" y="2690438"/>
            <a:ext cx="9586204" cy="2387600"/>
          </a:xfrm>
        </p:spPr>
        <p:txBody>
          <a:bodyPr/>
          <a:lstStyle/>
          <a:p>
            <a:r>
              <a:rPr lang="en-US" altLang="zh-CN" dirty="0"/>
              <a:t>Programming and developing skills</a:t>
            </a:r>
            <a:br>
              <a:rPr lang="en-US" altLang="zh-CN" dirty="0"/>
            </a:br>
            <a:r>
              <a:rPr lang="en-US" altLang="zh-CN" sz="4400" dirty="0"/>
              <a:t>Console application</a:t>
            </a:r>
            <a:endParaRPr lang="en-US" dirty="0">
              <a:latin typeface="Arial Narrow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381686-6493-4BB4-907B-747F6AD23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XU </a:t>
            </a:r>
            <a:r>
              <a:rPr lang="en-US" altLang="zh-CN" dirty="0" err="1"/>
              <a:t>Ziyuan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2602242-41b0-4d76-8f1c-f4778473c1ff}"/>
</p:tagLst>
</file>

<file path=ppt/theme/theme1.xml><?xml version="1.0" encoding="utf-8"?>
<a:theme xmlns:a="http://schemas.openxmlformats.org/drawingml/2006/main" name="1_Technology Organizations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  <a:alpha val="46000"/>
          </a:schemeClr>
        </a:solidFill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chnology Organizations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  <a:alpha val="46000"/>
          </a:schemeClr>
        </a:solidFill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ndows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009F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  <a:alpha val="46000"/>
          </a:schemeClr>
        </a:solidFill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white_squa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well #1">
      <a:majorFont>
        <a:latin typeface="Arial Narrow"/>
        <a:ea typeface="Gill Sans"/>
        <a:cs typeface="Gill Sans"/>
      </a:majorFont>
      <a:minorFont>
        <a:latin typeface="Arial Narrow"/>
        <a:ea typeface="Gill Sans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well #1">
      <a:majorFont>
        <a:latin typeface="Arial Narrow"/>
        <a:ea typeface="Gill Sans"/>
        <a:cs typeface="Gill Sans"/>
      </a:majorFont>
      <a:minorFont>
        <a:latin typeface="Arial Narrow"/>
        <a:ea typeface="Gill Sans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2_white_squa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3_white_squa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9_white_squa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Technology Organizations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  <a:alpha val="46000"/>
          </a:schemeClr>
        </a:solidFill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Record_x0020_Class xmlns="90ce5915-e0de-4907-a569-9bd4719c9a87">Select if content is a Record...</Record_x0020_Clas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0324A2B08B9247A841AA24B3D2AB29" ma:contentTypeVersion="17" ma:contentTypeDescription="Create a new document." ma:contentTypeScope="" ma:versionID="93e6f2dce83f01e2b6062e6be3137229">
  <xsd:schema xmlns:xsd="http://www.w3.org/2001/XMLSchema" xmlns:xs="http://www.w3.org/2001/XMLSchema" xmlns:p="http://schemas.microsoft.com/office/2006/metadata/properties" xmlns:ns2="90ce5915-e0de-4907-a569-9bd4719c9a87" xmlns:ns3="http://schemas.microsoft.com/sharepoint/v3/fields" xmlns:ns4="cc57561c-9a37-4f31-8cbd-85b53ad04c49" targetNamespace="http://schemas.microsoft.com/office/2006/metadata/properties" ma:root="true" ma:fieldsID="3657d1f2bb80c187a035bb83301a517c" ns2:_="" ns3:_="" ns4:_="">
    <xsd:import namespace="90ce5915-e0de-4907-a569-9bd4719c9a87"/>
    <xsd:import namespace="http://schemas.microsoft.com/sharepoint/v3/fields"/>
    <xsd:import namespace="cc57561c-9a37-4f31-8cbd-85b53ad04c49"/>
    <xsd:element name="properties">
      <xsd:complexType>
        <xsd:sequence>
          <xsd:element name="documentManagement">
            <xsd:complexType>
              <xsd:all>
                <xsd:element ref="ns2:Record_x0020_Class" minOccurs="0"/>
                <xsd:element ref="ns2:MediaServiceMetadata" minOccurs="0"/>
                <xsd:element ref="ns2:MediaServiceFastMetadata" minOccurs="0"/>
                <xsd:element ref="ns3:_Version" minOccurs="0"/>
                <xsd:element ref="ns4:SharedWithUsers" minOccurs="0"/>
                <xsd:element ref="ns4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e5915-e0de-4907-a569-9bd4719c9a87" elementFormDefault="qualified">
    <xsd:import namespace="http://schemas.microsoft.com/office/2006/documentManagement/types"/>
    <xsd:import namespace="http://schemas.microsoft.com/office/infopath/2007/PartnerControls"/>
    <xsd:element name="Record_x0020_Class" ma:index="4" nillable="true" ma:displayName="Record Class" ma:default="Select if content is a Record..." ma:description="First level of the Corporate Retention Schedule, to be used for Records Management (Class)" ma:format="Dropdown" ma:internalName="Record_x0020_Class" ma:readOnly="false">
      <xsd:simpleType>
        <xsd:restriction base="dms:Choice">
          <xsd:enumeration value="Select if content is a Record..."/>
          <xsd:enumeration value="01 Legal"/>
          <xsd:enumeration value="02 Financial and Accounting"/>
          <xsd:enumeration value="03 Careers and People"/>
          <xsd:enumeration value="04 Supply Chain"/>
          <xsd:enumeration value="05 Operations - Product/service Delivery to the Customer"/>
          <xsd:enumeration value="06 QHSE"/>
          <xsd:enumeration value="07 Marketing &amp; Sales"/>
          <xsd:enumeration value="08 Research and development, Engineering and Manufacturing"/>
          <xsd:enumeration value="09 Information Technology and Management"/>
          <xsd:enumeration value="10 Communications"/>
          <xsd:enumeration value="11 Corporate Management - Administration"/>
        </xsd:restriction>
      </xsd:simpleType>
    </xsd:element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3" nillable="true" ma:displayName="Version" ma:internalName="_Vers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57561c-9a37-4f31-8cbd-85b53ad04c4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549B62-8D67-423E-BEFA-C0BA92489E41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  <ds:schemaRef ds:uri="90ce5915-e0de-4907-a569-9bd4719c9a87"/>
  </ds:schemaRefs>
</ds:datastoreItem>
</file>

<file path=customXml/itemProps2.xml><?xml version="1.0" encoding="utf-8"?>
<ds:datastoreItem xmlns:ds="http://schemas.openxmlformats.org/officeDocument/2006/customXml" ds:itemID="{9262558C-C334-46D5-8017-2558180E40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FCA277-3425-4DF3-9F56-3C0F96DC0D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ce5915-e0de-4907-a569-9bd4719c9a87"/>
    <ds:schemaRef ds:uri="http://schemas.microsoft.com/sharepoint/v3/fields"/>
    <ds:schemaRef ds:uri="cc57561c-9a37-4f31-8cbd-85b53ad04c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2047</Words>
  <Application>Microsoft Office PowerPoint</Application>
  <PresentationFormat>宽屏</PresentationFormat>
  <Paragraphs>632</Paragraphs>
  <Slides>48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48</vt:i4>
      </vt:variant>
    </vt:vector>
  </HeadingPairs>
  <TitlesOfParts>
    <vt:vector size="68" baseType="lpstr">
      <vt:lpstr>Gill Sans</vt:lpstr>
      <vt:lpstr>DengXian</vt:lpstr>
      <vt:lpstr>黑体</vt:lpstr>
      <vt:lpstr>宋体</vt:lpstr>
      <vt:lpstr>微软雅黑</vt:lpstr>
      <vt:lpstr>Arial</vt:lpstr>
      <vt:lpstr>Arial Narrow</vt:lpstr>
      <vt:lpstr>Calibri</vt:lpstr>
      <vt:lpstr>Times New Roman</vt:lpstr>
      <vt:lpstr>Wingdings</vt:lpstr>
      <vt:lpstr>1_Technology Organizations</vt:lpstr>
      <vt:lpstr>Windows Theme</vt:lpstr>
      <vt:lpstr>21_white_square</vt:lpstr>
      <vt:lpstr>41_Office Theme</vt:lpstr>
      <vt:lpstr>42_Office Theme</vt:lpstr>
      <vt:lpstr>22_white_square</vt:lpstr>
      <vt:lpstr>23_white_square</vt:lpstr>
      <vt:lpstr>19_white_square</vt:lpstr>
      <vt:lpstr>2_Technology Organizations</vt:lpstr>
      <vt:lpstr>Technology Organizations</vt:lpstr>
      <vt:lpstr>2020 BGC FO  Learning Review– Apr.28.2020</vt:lpstr>
      <vt:lpstr>Agenda</vt:lpstr>
      <vt:lpstr>C# Programming</vt:lpstr>
      <vt:lpstr>Self Introduction -- ZHANG Jialong 张嘉龙</vt:lpstr>
      <vt:lpstr>Daily Schedule</vt:lpstr>
      <vt:lpstr>Learning the C# Language</vt:lpstr>
      <vt:lpstr>Softwares and extensions usage</vt:lpstr>
      <vt:lpstr>Individual Projects and Testing</vt:lpstr>
      <vt:lpstr>Programming and developing skills Console application</vt:lpstr>
      <vt:lpstr>Self Introduction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Programming and developing skills – Console application</vt:lpstr>
      <vt:lpstr>Windows Forms Applications  – case: Employee Daily Health Monitor</vt:lpstr>
      <vt:lpstr>Self-Introduction</vt:lpstr>
      <vt:lpstr>Objective</vt:lpstr>
      <vt:lpstr>Employee Daily Health Monitor - Requirements</vt:lpstr>
      <vt:lpstr>Employee Daily Health Monitor - Solution</vt:lpstr>
      <vt:lpstr>Employee Daily Health Monitor - Demo</vt:lpstr>
      <vt:lpstr>Employee Daily Health Monitor - Conclusion</vt:lpstr>
      <vt:lpstr>Quality Management</vt:lpstr>
      <vt:lpstr>PowerPoint 演示文稿</vt:lpstr>
      <vt:lpstr>Quality Management   </vt:lpstr>
      <vt:lpstr> Quality Management: Daily Health Monitor Project  </vt:lpstr>
      <vt:lpstr>Quality Management: Unit Test</vt:lpstr>
      <vt:lpstr>Quality Management: Test Cases Design</vt:lpstr>
      <vt:lpstr>PowerPoint 演示文稿</vt:lpstr>
      <vt:lpstr>PowerPoint 演示文稿</vt:lpstr>
      <vt:lpstr>PowerPoint 演示文稿</vt:lpstr>
      <vt:lpstr>Quality Management: Conclusion</vt:lpstr>
      <vt:lpstr>Fresh Out Training Periodic Summary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Maxwell 2017 Status Update</dc:title>
  <dc:creator>Curtis MOFFAT</dc:creator>
  <cp:lastModifiedBy>Lin LIU</cp:lastModifiedBy>
  <cp:revision>42</cp:revision>
  <cp:lastPrinted>2019-08-20T22:38:16Z</cp:lastPrinted>
  <dcterms:created xsi:type="dcterms:W3CDTF">2010-09-07T16:19:37Z</dcterms:created>
  <dcterms:modified xsi:type="dcterms:W3CDTF">2020-04-28T05:54:19Z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0x0101007E0324A2B08B9247A841AA24B3D2AB29</vt:lpwstr>
  </property>
  <property fmtid="{D5CDD505-2E9C-101B-9397-08002B2CF9AE}" pid="3" name="RightsWATCHMark">
    <vt:lpwstr>8|SCHLUMBERGER-EXT-Public|{00000000-0000-0000-0000-000000000000}</vt:lpwstr>
  </property>
  <property fmtid="{D5CDD505-2E9C-101B-9397-08002B2CF9AE}" pid="4" name="MSIP_Label_585f1f62-8d2b-4457-869c-0a13c6549635_Enabled">
    <vt:lpwstr>True</vt:lpwstr>
  </property>
  <property fmtid="{D5CDD505-2E9C-101B-9397-08002B2CF9AE}" pid="5" name="MSIP_Label_585f1f62-8d2b-4457-869c-0a13c6549635_SiteId">
    <vt:lpwstr>41ff26dc-250f-4b13-8981-739be8610c21</vt:lpwstr>
  </property>
  <property fmtid="{D5CDD505-2E9C-101B-9397-08002B2CF9AE}" pid="6" name="MSIP_Label_585f1f62-8d2b-4457-869c-0a13c6549635_Ref">
    <vt:lpwstr>https://api.informationprotection.azure.com/api/41ff26dc-250f-4b13-8981-739be8610c21</vt:lpwstr>
  </property>
  <property fmtid="{D5CDD505-2E9C-101B-9397-08002B2CF9AE}" pid="7" name="MSIP_Label_585f1f62-8d2b-4457-869c-0a13c6549635_Owner">
    <vt:lpwstr>CMoffat@slb.com</vt:lpwstr>
  </property>
  <property fmtid="{D5CDD505-2E9C-101B-9397-08002B2CF9AE}" pid="8" name="MSIP_Label_585f1f62-8d2b-4457-869c-0a13c6549635_SetDate">
    <vt:lpwstr>2018-07-25T09:16:21.6245232+08:00</vt:lpwstr>
  </property>
  <property fmtid="{D5CDD505-2E9C-101B-9397-08002B2CF9AE}" pid="9" name="MSIP_Label_585f1f62-8d2b-4457-869c-0a13c6549635_Name">
    <vt:lpwstr>Private</vt:lpwstr>
  </property>
  <property fmtid="{D5CDD505-2E9C-101B-9397-08002B2CF9AE}" pid="10" name="MSIP_Label_585f1f62-8d2b-4457-869c-0a13c6549635_Application">
    <vt:lpwstr>Microsoft Azure Information Protection</vt:lpwstr>
  </property>
  <property fmtid="{D5CDD505-2E9C-101B-9397-08002B2CF9AE}" pid="11" name="MSIP_Label_585f1f62-8d2b-4457-869c-0a13c6549635_Extended_MSFT_Method">
    <vt:lpwstr>Automatic</vt:lpwstr>
  </property>
  <property fmtid="{D5CDD505-2E9C-101B-9397-08002B2CF9AE}" pid="12" name="MSIP_Label_8bb759f6-5337-4dc5-b19b-e74b6da11f8f_Enabled">
    <vt:lpwstr>True</vt:lpwstr>
  </property>
  <property fmtid="{D5CDD505-2E9C-101B-9397-08002B2CF9AE}" pid="13" name="MSIP_Label_8bb759f6-5337-4dc5-b19b-e74b6da11f8f_SiteId">
    <vt:lpwstr>41ff26dc-250f-4b13-8981-739be8610c21</vt:lpwstr>
  </property>
  <property fmtid="{D5CDD505-2E9C-101B-9397-08002B2CF9AE}" pid="14" name="MSIP_Label_8bb759f6-5337-4dc5-b19b-e74b6da11f8f_Ref">
    <vt:lpwstr>https://api.informationprotection.azure.com/api/41ff26dc-250f-4b13-8981-739be8610c21</vt:lpwstr>
  </property>
  <property fmtid="{D5CDD505-2E9C-101B-9397-08002B2CF9AE}" pid="15" name="MSIP_Label_8bb759f6-5337-4dc5-b19b-e74b6da11f8f_Owner">
    <vt:lpwstr>CMoffat@slb.com</vt:lpwstr>
  </property>
  <property fmtid="{D5CDD505-2E9C-101B-9397-08002B2CF9AE}" pid="16" name="MSIP_Label_8bb759f6-5337-4dc5-b19b-e74b6da11f8f_SetDate">
    <vt:lpwstr>2018-07-25T09:16:21.6245232+08:00</vt:lpwstr>
  </property>
  <property fmtid="{D5CDD505-2E9C-101B-9397-08002B2CF9AE}" pid="17" name="MSIP_Label_8bb759f6-5337-4dc5-b19b-e74b6da11f8f_Name">
    <vt:lpwstr>Internal</vt:lpwstr>
  </property>
  <property fmtid="{D5CDD505-2E9C-101B-9397-08002B2CF9AE}" pid="18" name="MSIP_Label_8bb759f6-5337-4dc5-b19b-e74b6da11f8f_Application">
    <vt:lpwstr>Microsoft Azure Information Protection</vt:lpwstr>
  </property>
  <property fmtid="{D5CDD505-2E9C-101B-9397-08002B2CF9AE}" pid="19" name="MSIP_Label_8bb759f6-5337-4dc5-b19b-e74b6da11f8f_Parent">
    <vt:lpwstr>585f1f62-8d2b-4457-869c-0a13c6549635</vt:lpwstr>
  </property>
  <property fmtid="{D5CDD505-2E9C-101B-9397-08002B2CF9AE}" pid="20" name="MSIP_Label_8bb759f6-5337-4dc5-b19b-e74b6da11f8f_Extended_MSFT_Method">
    <vt:lpwstr>Automatic</vt:lpwstr>
  </property>
  <property fmtid="{D5CDD505-2E9C-101B-9397-08002B2CF9AE}" pid="21" name="Sensitivity">
    <vt:lpwstr>Private Internal</vt:lpwstr>
  </property>
  <property fmtid="{D5CDD505-2E9C-101B-9397-08002B2CF9AE}" pid="22" name="Order">
    <vt:r8>23200</vt:r8>
  </property>
  <property fmtid="{D5CDD505-2E9C-101B-9397-08002B2CF9AE}" pid="23" name="xd_ProgID">
    <vt:lpwstr/>
  </property>
  <property fmtid="{D5CDD505-2E9C-101B-9397-08002B2CF9AE}" pid="24" name="TemplateUrl">
    <vt:lpwstr/>
  </property>
  <property fmtid="{D5CDD505-2E9C-101B-9397-08002B2CF9AE}" pid="25" name="_CopySource">
    <vt:lpwstr>https://slb001.sharepoint.com/sites/mwfwkteam/Maxwell2020/Shared Documents/Coordination Meetings/MaxwellCoordinationMeeting_20190508.pptx</vt:lpwstr>
  </property>
</Properties>
</file>